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98" r:id="rId2"/>
    <p:sldId id="301" r:id="rId3"/>
    <p:sldId id="373" r:id="rId4"/>
    <p:sldId id="302" r:id="rId5"/>
    <p:sldId id="349" r:id="rId6"/>
    <p:sldId id="347" r:id="rId7"/>
    <p:sldId id="350" r:id="rId8"/>
    <p:sldId id="374" r:id="rId9"/>
    <p:sldId id="392" r:id="rId10"/>
    <p:sldId id="390" r:id="rId11"/>
    <p:sldId id="402" r:id="rId12"/>
    <p:sldId id="353" r:id="rId13"/>
    <p:sldId id="361" r:id="rId14"/>
    <p:sldId id="403" r:id="rId15"/>
    <p:sldId id="354" r:id="rId16"/>
    <p:sldId id="355" r:id="rId17"/>
    <p:sldId id="356" r:id="rId18"/>
    <p:sldId id="363" r:id="rId19"/>
    <p:sldId id="364" r:id="rId20"/>
    <p:sldId id="404" r:id="rId21"/>
    <p:sldId id="358" r:id="rId22"/>
    <p:sldId id="366" r:id="rId23"/>
    <p:sldId id="367" r:id="rId24"/>
    <p:sldId id="388" r:id="rId25"/>
    <p:sldId id="389" r:id="rId26"/>
    <p:sldId id="359" r:id="rId27"/>
    <p:sldId id="399" r:id="rId28"/>
    <p:sldId id="400" r:id="rId29"/>
    <p:sldId id="376" r:id="rId30"/>
    <p:sldId id="378" r:id="rId31"/>
    <p:sldId id="381" r:id="rId32"/>
    <p:sldId id="405" r:id="rId33"/>
    <p:sldId id="384" r:id="rId34"/>
    <p:sldId id="401" r:id="rId35"/>
  </p:sldIdLst>
  <p:sldSz cx="12192000" cy="6858000"/>
  <p:notesSz cx="7104063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87" autoAdjust="0"/>
    <p:restoredTop sz="94619" autoAdjust="0"/>
  </p:normalViewPr>
  <p:slideViewPr>
    <p:cSldViewPr snapToGrid="0">
      <p:cViewPr varScale="1">
        <p:scale>
          <a:sx n="99" d="100"/>
          <a:sy n="99" d="100"/>
        </p:scale>
        <p:origin x="-725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5F80C2-23A2-49A5-A77A-CE568F3F757C}" type="doc">
      <dgm:prSet loTypeId="urn:microsoft.com/office/officeart/2005/8/layout/hList2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E01122D3-C40A-4349-A161-737606B3B49D}">
      <dgm:prSet phldrT="[Testo]"/>
      <dgm:spPr/>
      <dgm:t>
        <a:bodyPr/>
        <a:lstStyle/>
        <a:p>
          <a:r>
            <a:rPr lang="it-IT" dirty="0"/>
            <a:t>VALUTAZION EX ANTE</a:t>
          </a:r>
        </a:p>
      </dgm:t>
    </dgm:pt>
    <dgm:pt modelId="{9FFDA15A-E64A-4D5D-A306-6148CFD2B90A}" type="parTrans" cxnId="{3E511BC9-9C1D-4BFA-980F-0F2606A2E67E}">
      <dgm:prSet/>
      <dgm:spPr/>
      <dgm:t>
        <a:bodyPr/>
        <a:lstStyle/>
        <a:p>
          <a:endParaRPr lang="it-IT"/>
        </a:p>
      </dgm:t>
    </dgm:pt>
    <dgm:pt modelId="{EAC35B0F-D96B-443C-A5B0-A9577876ED9D}" type="sibTrans" cxnId="{3E511BC9-9C1D-4BFA-980F-0F2606A2E67E}">
      <dgm:prSet/>
      <dgm:spPr/>
      <dgm:t>
        <a:bodyPr/>
        <a:lstStyle/>
        <a:p>
          <a:endParaRPr lang="it-IT"/>
        </a:p>
      </dgm:t>
    </dgm:pt>
    <dgm:pt modelId="{561732AC-5B93-45C5-AB48-AD2DDA5E23F5}">
      <dgm:prSet phldrT="[Testo]"/>
      <dgm:spPr/>
      <dgm:t>
        <a:bodyPr/>
        <a:lstStyle/>
        <a:p>
          <a:r>
            <a:rPr lang="it-IT" dirty="0"/>
            <a:t>ha lo scopo di produrre giudizi sulle attività che si stanno progettando e sulle modalità di progettazione, allo scopo di perfezionare il programma ancora in fase di definizione</a:t>
          </a:r>
        </a:p>
      </dgm:t>
    </dgm:pt>
    <dgm:pt modelId="{0B227E6F-A1F7-483E-9C9F-BCCDB9E8946D}" type="parTrans" cxnId="{27489F8B-C71F-4972-8E11-1D3391DFB0E9}">
      <dgm:prSet/>
      <dgm:spPr/>
      <dgm:t>
        <a:bodyPr/>
        <a:lstStyle/>
        <a:p>
          <a:endParaRPr lang="it-IT"/>
        </a:p>
      </dgm:t>
    </dgm:pt>
    <dgm:pt modelId="{79C2C518-FB95-43D6-8F3C-86A5514327F8}" type="sibTrans" cxnId="{27489F8B-C71F-4972-8E11-1D3391DFB0E9}">
      <dgm:prSet/>
      <dgm:spPr/>
      <dgm:t>
        <a:bodyPr/>
        <a:lstStyle/>
        <a:p>
          <a:endParaRPr lang="it-IT"/>
        </a:p>
      </dgm:t>
    </dgm:pt>
    <dgm:pt modelId="{0BF5ACAC-6696-415C-8C6A-AB6572072048}">
      <dgm:prSet phldrT="[Testo]"/>
      <dgm:spPr/>
      <dgm:t>
        <a:bodyPr/>
        <a:lstStyle/>
        <a:p>
          <a:r>
            <a:rPr lang="it-IT" dirty="0"/>
            <a:t>VALUTAZIONE IN ITINERE</a:t>
          </a:r>
        </a:p>
      </dgm:t>
    </dgm:pt>
    <dgm:pt modelId="{910FE778-9734-4543-A6F2-E7F87860A7FB}" type="parTrans" cxnId="{88F1A401-33B1-4907-9ACE-5D75EEFD3B92}">
      <dgm:prSet/>
      <dgm:spPr/>
      <dgm:t>
        <a:bodyPr/>
        <a:lstStyle/>
        <a:p>
          <a:endParaRPr lang="it-IT"/>
        </a:p>
      </dgm:t>
    </dgm:pt>
    <dgm:pt modelId="{A99B283B-EEBD-476D-A7BC-84A7CA701FB0}" type="sibTrans" cxnId="{88F1A401-33B1-4907-9ACE-5D75EEFD3B92}">
      <dgm:prSet/>
      <dgm:spPr/>
      <dgm:t>
        <a:bodyPr/>
        <a:lstStyle/>
        <a:p>
          <a:endParaRPr lang="it-IT"/>
        </a:p>
      </dgm:t>
    </dgm:pt>
    <dgm:pt modelId="{368F9EC2-F9CD-41EA-A5D9-21BC99272969}">
      <dgm:prSet phldrT="[Testo]"/>
      <dgm:spPr/>
      <dgm:t>
        <a:bodyPr/>
        <a:lstStyle/>
        <a:p>
          <a:r>
            <a:rPr lang="it-IT" dirty="0"/>
            <a:t>ha lo scopo di fornire indicazioni utili per orientare l‘implementazione degli interventi in fase di attuazione, mediante la produzione di  giudizi inerenti ai risultati parziali e di funzionamento di attività in corso di svolgimento</a:t>
          </a:r>
        </a:p>
      </dgm:t>
    </dgm:pt>
    <dgm:pt modelId="{6438357B-9C52-417E-8FB4-606FAC5784D1}" type="parTrans" cxnId="{E3C9DF62-A22B-4D93-AA7D-8BC2F9F65F2D}">
      <dgm:prSet/>
      <dgm:spPr/>
      <dgm:t>
        <a:bodyPr/>
        <a:lstStyle/>
        <a:p>
          <a:endParaRPr lang="it-IT"/>
        </a:p>
      </dgm:t>
    </dgm:pt>
    <dgm:pt modelId="{2F96C3A0-145B-4251-BE46-DEBDF5A5060B}" type="sibTrans" cxnId="{E3C9DF62-A22B-4D93-AA7D-8BC2F9F65F2D}">
      <dgm:prSet/>
      <dgm:spPr/>
      <dgm:t>
        <a:bodyPr/>
        <a:lstStyle/>
        <a:p>
          <a:endParaRPr lang="it-IT"/>
        </a:p>
      </dgm:t>
    </dgm:pt>
    <dgm:pt modelId="{769F2598-3786-4E99-9D31-212AA6F36FF9}">
      <dgm:prSet phldrT="[Testo]"/>
      <dgm:spPr/>
      <dgm:t>
        <a:bodyPr/>
        <a:lstStyle/>
        <a:p>
          <a:r>
            <a:rPr lang="it-IT" dirty="0"/>
            <a:t>VALUTAZIONE EX-POST</a:t>
          </a:r>
        </a:p>
      </dgm:t>
    </dgm:pt>
    <dgm:pt modelId="{D757261C-6716-4D2D-B370-40E4ADC2A8A3}" type="parTrans" cxnId="{57D754A9-E64F-45D5-A1C6-9ABCDDFF799D}">
      <dgm:prSet/>
      <dgm:spPr/>
      <dgm:t>
        <a:bodyPr/>
        <a:lstStyle/>
        <a:p>
          <a:endParaRPr lang="it-IT"/>
        </a:p>
      </dgm:t>
    </dgm:pt>
    <dgm:pt modelId="{1CB97F29-987B-4BBE-A988-F9AD24ECD563}" type="sibTrans" cxnId="{57D754A9-E64F-45D5-A1C6-9ABCDDFF799D}">
      <dgm:prSet/>
      <dgm:spPr/>
      <dgm:t>
        <a:bodyPr/>
        <a:lstStyle/>
        <a:p>
          <a:endParaRPr lang="it-IT"/>
        </a:p>
      </dgm:t>
    </dgm:pt>
    <dgm:pt modelId="{054D447E-2791-465D-A14F-2B9E59247250}">
      <dgm:prSet phldrT="[Testo]"/>
      <dgm:spPr/>
      <dgm:t>
        <a:bodyPr/>
        <a:lstStyle/>
        <a:p>
          <a:r>
            <a:rPr lang="it-IT" dirty="0"/>
            <a:t>produce giudizi sui risultati e sul funzionamento di attività realizzate compiutamente, allo scopo di fornire indicazioni per la successiva eventuale riprogettazione</a:t>
          </a:r>
        </a:p>
      </dgm:t>
    </dgm:pt>
    <dgm:pt modelId="{4197A412-908E-481D-9948-4F376E509957}" type="parTrans" cxnId="{9531C836-F3A6-4D42-A4CB-D10F9B1E42A9}">
      <dgm:prSet/>
      <dgm:spPr/>
      <dgm:t>
        <a:bodyPr/>
        <a:lstStyle/>
        <a:p>
          <a:endParaRPr lang="it-IT"/>
        </a:p>
      </dgm:t>
    </dgm:pt>
    <dgm:pt modelId="{04F65CDC-EF19-46E5-B4D6-F4DE4443C13F}" type="sibTrans" cxnId="{9531C836-F3A6-4D42-A4CB-D10F9B1E42A9}">
      <dgm:prSet/>
      <dgm:spPr/>
      <dgm:t>
        <a:bodyPr/>
        <a:lstStyle/>
        <a:p>
          <a:endParaRPr lang="it-IT"/>
        </a:p>
      </dgm:t>
    </dgm:pt>
    <dgm:pt modelId="{D44FB082-49F2-4419-BFF1-81EB6FD534D1}" type="pres">
      <dgm:prSet presAssocID="{E05F80C2-23A2-49A5-A77A-CE568F3F757C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68C0584E-1752-48FB-A90F-5426DCB892E8}" type="pres">
      <dgm:prSet presAssocID="{E01122D3-C40A-4349-A161-737606B3B49D}" presName="compositeNode" presStyleCnt="0">
        <dgm:presLayoutVars>
          <dgm:bulletEnabled val="1"/>
        </dgm:presLayoutVars>
      </dgm:prSet>
      <dgm:spPr/>
    </dgm:pt>
    <dgm:pt modelId="{C702415C-5DF9-422C-B0E9-0CCE64A97CCC}" type="pres">
      <dgm:prSet presAssocID="{E01122D3-C40A-4349-A161-737606B3B49D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/>
              <a:ext uri="{96DAC541-7B7A-43D3-8B79-37D633B846F1}"/>
            </a:extLst>
          </a:blip>
          <a:srcRect/>
          <a:stretch>
            <a:fillRect/>
          </a:stretch>
        </a:blipFill>
      </dgm:spPr>
      <dgm:extLst>
        <a:ext uri="{E40237B7-FDA0-4F09-8148-C483321AD2D9}"/>
      </dgm:extLst>
    </dgm:pt>
    <dgm:pt modelId="{56680914-61ED-4D7B-B1D3-14FDEB56118C}" type="pres">
      <dgm:prSet presAssocID="{E01122D3-C40A-4349-A161-737606B3B49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ACDAC87-5047-4D98-B04F-EB298D78D77B}" type="pres">
      <dgm:prSet presAssocID="{E01122D3-C40A-4349-A161-737606B3B49D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B012FA7-ED2A-4638-A897-FEFF1C5441C6}" type="pres">
      <dgm:prSet presAssocID="{EAC35B0F-D96B-443C-A5B0-A9577876ED9D}" presName="sibTrans" presStyleCnt="0"/>
      <dgm:spPr/>
    </dgm:pt>
    <dgm:pt modelId="{64C858D0-E9A8-4AFB-8A75-6F2F571B3F31}" type="pres">
      <dgm:prSet presAssocID="{0BF5ACAC-6696-415C-8C6A-AB6572072048}" presName="compositeNode" presStyleCnt="0">
        <dgm:presLayoutVars>
          <dgm:bulletEnabled val="1"/>
        </dgm:presLayoutVars>
      </dgm:prSet>
      <dgm:spPr/>
    </dgm:pt>
    <dgm:pt modelId="{AF214D47-283F-4017-B21F-838B47F4AA70}" type="pres">
      <dgm:prSet presAssocID="{0BF5ACAC-6696-415C-8C6A-AB6572072048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/>
              <a:ext uri="{96DAC541-7B7A-43D3-8B79-37D633B846F1}"/>
            </a:extLst>
          </a:blip>
          <a:srcRect/>
          <a:stretch>
            <a:fillRect/>
          </a:stretch>
        </a:blipFill>
      </dgm:spPr>
      <dgm:extLst>
        <a:ext uri="{E40237B7-FDA0-4F09-8148-C483321AD2D9}"/>
      </dgm:extLst>
    </dgm:pt>
    <dgm:pt modelId="{872B1F1F-2367-4CB8-9330-0CC5D8FD3997}" type="pres">
      <dgm:prSet presAssocID="{0BF5ACAC-6696-415C-8C6A-AB6572072048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E74633-4160-424F-B9AF-BCA0B1FF2F08}" type="pres">
      <dgm:prSet presAssocID="{0BF5ACAC-6696-415C-8C6A-AB6572072048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4EB080D-6E73-4837-AAEC-DB711491B8F8}" type="pres">
      <dgm:prSet presAssocID="{A99B283B-EEBD-476D-A7BC-84A7CA701FB0}" presName="sibTrans" presStyleCnt="0"/>
      <dgm:spPr/>
    </dgm:pt>
    <dgm:pt modelId="{A7E8B427-3416-4796-B6BA-407DA501BB4A}" type="pres">
      <dgm:prSet presAssocID="{769F2598-3786-4E99-9D31-212AA6F36FF9}" presName="compositeNode" presStyleCnt="0">
        <dgm:presLayoutVars>
          <dgm:bulletEnabled val="1"/>
        </dgm:presLayoutVars>
      </dgm:prSet>
      <dgm:spPr/>
    </dgm:pt>
    <dgm:pt modelId="{229CC3A4-395A-44DC-AC85-28B233FEA448}" type="pres">
      <dgm:prSet presAssocID="{769F2598-3786-4E99-9D31-212AA6F36FF9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/>
              <a:ext uri="{96DAC541-7B7A-43D3-8B79-37D633B846F1}"/>
            </a:extLst>
          </a:blip>
          <a:srcRect/>
          <a:stretch>
            <a:fillRect/>
          </a:stretch>
        </a:blipFill>
      </dgm:spPr>
      <dgm:extLst>
        <a:ext uri="{E40237B7-FDA0-4F09-8148-C483321AD2D9}"/>
      </dgm:extLst>
    </dgm:pt>
    <dgm:pt modelId="{877C0DD0-8A1D-4B1C-B75C-51E7ECE73A03}" type="pres">
      <dgm:prSet presAssocID="{769F2598-3786-4E99-9D31-212AA6F36FF9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9E5073F-85B6-4E4D-BB87-2149E696E90C}" type="pres">
      <dgm:prSet presAssocID="{769F2598-3786-4E99-9D31-212AA6F36FF9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7489F8B-C71F-4972-8E11-1D3391DFB0E9}" srcId="{E01122D3-C40A-4349-A161-737606B3B49D}" destId="{561732AC-5B93-45C5-AB48-AD2DDA5E23F5}" srcOrd="0" destOrd="0" parTransId="{0B227E6F-A1F7-483E-9C9F-BCCDB9E8946D}" sibTransId="{79C2C518-FB95-43D6-8F3C-86A5514327F8}"/>
    <dgm:cxn modelId="{2B0CB006-F734-4591-91AC-0494AEBB583E}" type="presOf" srcId="{368F9EC2-F9CD-41EA-A5D9-21BC99272969}" destId="{872B1F1F-2367-4CB8-9330-0CC5D8FD3997}" srcOrd="0" destOrd="0" presId="urn:microsoft.com/office/officeart/2005/8/layout/hList2"/>
    <dgm:cxn modelId="{3AC90D30-12D0-46DF-8DDC-77220B18F607}" type="presOf" srcId="{054D447E-2791-465D-A14F-2B9E59247250}" destId="{877C0DD0-8A1D-4B1C-B75C-51E7ECE73A03}" srcOrd="0" destOrd="0" presId="urn:microsoft.com/office/officeart/2005/8/layout/hList2"/>
    <dgm:cxn modelId="{D79B99A3-1E60-466F-BFA4-DAF2F81D55C4}" type="presOf" srcId="{0BF5ACAC-6696-415C-8C6A-AB6572072048}" destId="{A8E74633-4160-424F-B9AF-BCA0B1FF2F08}" srcOrd="0" destOrd="0" presId="urn:microsoft.com/office/officeart/2005/8/layout/hList2"/>
    <dgm:cxn modelId="{3E511BC9-9C1D-4BFA-980F-0F2606A2E67E}" srcId="{E05F80C2-23A2-49A5-A77A-CE568F3F757C}" destId="{E01122D3-C40A-4349-A161-737606B3B49D}" srcOrd="0" destOrd="0" parTransId="{9FFDA15A-E64A-4D5D-A306-6148CFD2B90A}" sibTransId="{EAC35B0F-D96B-443C-A5B0-A9577876ED9D}"/>
    <dgm:cxn modelId="{B46AE82A-43A2-459F-A2D6-A309A156ED42}" type="presOf" srcId="{769F2598-3786-4E99-9D31-212AA6F36FF9}" destId="{99E5073F-85B6-4E4D-BB87-2149E696E90C}" srcOrd="0" destOrd="0" presId="urn:microsoft.com/office/officeart/2005/8/layout/hList2"/>
    <dgm:cxn modelId="{E3C9DF62-A22B-4D93-AA7D-8BC2F9F65F2D}" srcId="{0BF5ACAC-6696-415C-8C6A-AB6572072048}" destId="{368F9EC2-F9CD-41EA-A5D9-21BC99272969}" srcOrd="0" destOrd="0" parTransId="{6438357B-9C52-417E-8FB4-606FAC5784D1}" sibTransId="{2F96C3A0-145B-4251-BE46-DEBDF5A5060B}"/>
    <dgm:cxn modelId="{BC5FA55F-535F-4C51-B7A6-35A31F1724E1}" type="presOf" srcId="{E05F80C2-23A2-49A5-A77A-CE568F3F757C}" destId="{D44FB082-49F2-4419-BFF1-81EB6FD534D1}" srcOrd="0" destOrd="0" presId="urn:microsoft.com/office/officeart/2005/8/layout/hList2"/>
    <dgm:cxn modelId="{9531C836-F3A6-4D42-A4CB-D10F9B1E42A9}" srcId="{769F2598-3786-4E99-9D31-212AA6F36FF9}" destId="{054D447E-2791-465D-A14F-2B9E59247250}" srcOrd="0" destOrd="0" parTransId="{4197A412-908E-481D-9948-4F376E509957}" sibTransId="{04F65CDC-EF19-46E5-B4D6-F4DE4443C13F}"/>
    <dgm:cxn modelId="{88F1A401-33B1-4907-9ACE-5D75EEFD3B92}" srcId="{E05F80C2-23A2-49A5-A77A-CE568F3F757C}" destId="{0BF5ACAC-6696-415C-8C6A-AB6572072048}" srcOrd="1" destOrd="0" parTransId="{910FE778-9734-4543-A6F2-E7F87860A7FB}" sibTransId="{A99B283B-EEBD-476D-A7BC-84A7CA701FB0}"/>
    <dgm:cxn modelId="{4E64384E-C060-417F-93F2-63877B371F8F}" type="presOf" srcId="{561732AC-5B93-45C5-AB48-AD2DDA5E23F5}" destId="{56680914-61ED-4D7B-B1D3-14FDEB56118C}" srcOrd="0" destOrd="0" presId="urn:microsoft.com/office/officeart/2005/8/layout/hList2"/>
    <dgm:cxn modelId="{57D754A9-E64F-45D5-A1C6-9ABCDDFF799D}" srcId="{E05F80C2-23A2-49A5-A77A-CE568F3F757C}" destId="{769F2598-3786-4E99-9D31-212AA6F36FF9}" srcOrd="2" destOrd="0" parTransId="{D757261C-6716-4D2D-B370-40E4ADC2A8A3}" sibTransId="{1CB97F29-987B-4BBE-A988-F9AD24ECD563}"/>
    <dgm:cxn modelId="{C956E61C-EE56-485F-B8AD-8E4BE96C7ADF}" type="presOf" srcId="{E01122D3-C40A-4349-A161-737606B3B49D}" destId="{3ACDAC87-5047-4D98-B04F-EB298D78D77B}" srcOrd="0" destOrd="0" presId="urn:microsoft.com/office/officeart/2005/8/layout/hList2"/>
    <dgm:cxn modelId="{DF0458EF-E002-4C7B-A5CB-C7948C6A6946}" type="presParOf" srcId="{D44FB082-49F2-4419-BFF1-81EB6FD534D1}" destId="{68C0584E-1752-48FB-A90F-5426DCB892E8}" srcOrd="0" destOrd="0" presId="urn:microsoft.com/office/officeart/2005/8/layout/hList2"/>
    <dgm:cxn modelId="{5A030B32-9588-4C56-B397-9E8FC56196FA}" type="presParOf" srcId="{68C0584E-1752-48FB-A90F-5426DCB892E8}" destId="{C702415C-5DF9-422C-B0E9-0CCE64A97CCC}" srcOrd="0" destOrd="0" presId="urn:microsoft.com/office/officeart/2005/8/layout/hList2"/>
    <dgm:cxn modelId="{D8F2D137-7B77-4763-ACDC-099FBD5A78E3}" type="presParOf" srcId="{68C0584E-1752-48FB-A90F-5426DCB892E8}" destId="{56680914-61ED-4D7B-B1D3-14FDEB56118C}" srcOrd="1" destOrd="0" presId="urn:microsoft.com/office/officeart/2005/8/layout/hList2"/>
    <dgm:cxn modelId="{45EDDD6D-30B8-4310-87DD-988DE1300312}" type="presParOf" srcId="{68C0584E-1752-48FB-A90F-5426DCB892E8}" destId="{3ACDAC87-5047-4D98-B04F-EB298D78D77B}" srcOrd="2" destOrd="0" presId="urn:microsoft.com/office/officeart/2005/8/layout/hList2"/>
    <dgm:cxn modelId="{0DC3CC3A-9651-42B4-9D68-2DA6DC50EFDF}" type="presParOf" srcId="{D44FB082-49F2-4419-BFF1-81EB6FD534D1}" destId="{7B012FA7-ED2A-4638-A897-FEFF1C5441C6}" srcOrd="1" destOrd="0" presId="urn:microsoft.com/office/officeart/2005/8/layout/hList2"/>
    <dgm:cxn modelId="{879D4556-E4BE-436F-9C8E-0194F67CDDA0}" type="presParOf" srcId="{D44FB082-49F2-4419-BFF1-81EB6FD534D1}" destId="{64C858D0-E9A8-4AFB-8A75-6F2F571B3F31}" srcOrd="2" destOrd="0" presId="urn:microsoft.com/office/officeart/2005/8/layout/hList2"/>
    <dgm:cxn modelId="{B27DEC01-0D86-4B64-9C25-FF523404B968}" type="presParOf" srcId="{64C858D0-E9A8-4AFB-8A75-6F2F571B3F31}" destId="{AF214D47-283F-4017-B21F-838B47F4AA70}" srcOrd="0" destOrd="0" presId="urn:microsoft.com/office/officeart/2005/8/layout/hList2"/>
    <dgm:cxn modelId="{5EF74E7C-4A57-4F94-BD78-A083CCA65D42}" type="presParOf" srcId="{64C858D0-E9A8-4AFB-8A75-6F2F571B3F31}" destId="{872B1F1F-2367-4CB8-9330-0CC5D8FD3997}" srcOrd="1" destOrd="0" presId="urn:microsoft.com/office/officeart/2005/8/layout/hList2"/>
    <dgm:cxn modelId="{5F63BDE1-DE92-41D9-898B-E20315324318}" type="presParOf" srcId="{64C858D0-E9A8-4AFB-8A75-6F2F571B3F31}" destId="{A8E74633-4160-424F-B9AF-BCA0B1FF2F08}" srcOrd="2" destOrd="0" presId="urn:microsoft.com/office/officeart/2005/8/layout/hList2"/>
    <dgm:cxn modelId="{4F9EA9AE-8B72-4BCD-9426-9721F5998C7B}" type="presParOf" srcId="{D44FB082-49F2-4419-BFF1-81EB6FD534D1}" destId="{34EB080D-6E73-4837-AAEC-DB711491B8F8}" srcOrd="3" destOrd="0" presId="urn:microsoft.com/office/officeart/2005/8/layout/hList2"/>
    <dgm:cxn modelId="{5FA2B49A-80B1-4036-A440-75C755BE750E}" type="presParOf" srcId="{D44FB082-49F2-4419-BFF1-81EB6FD534D1}" destId="{A7E8B427-3416-4796-B6BA-407DA501BB4A}" srcOrd="4" destOrd="0" presId="urn:microsoft.com/office/officeart/2005/8/layout/hList2"/>
    <dgm:cxn modelId="{C069CB3D-9D1F-4370-B7A1-EAA8A86EE98A}" type="presParOf" srcId="{A7E8B427-3416-4796-B6BA-407DA501BB4A}" destId="{229CC3A4-395A-44DC-AC85-28B233FEA448}" srcOrd="0" destOrd="0" presId="urn:microsoft.com/office/officeart/2005/8/layout/hList2"/>
    <dgm:cxn modelId="{D89A885E-BBC3-4705-8A67-3DF3163BC0BD}" type="presParOf" srcId="{A7E8B427-3416-4796-B6BA-407DA501BB4A}" destId="{877C0DD0-8A1D-4B1C-B75C-51E7ECE73A03}" srcOrd="1" destOrd="0" presId="urn:microsoft.com/office/officeart/2005/8/layout/hList2"/>
    <dgm:cxn modelId="{F588C32D-E34E-4436-B380-3ABCBD249C2F}" type="presParOf" srcId="{A7E8B427-3416-4796-B6BA-407DA501BB4A}" destId="{99E5073F-85B6-4E4D-BB87-2149E696E90C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117D5D-7631-47E8-8136-AF58752B6C9A}" type="doc">
      <dgm:prSet loTypeId="urn:microsoft.com/office/officeart/2005/8/layout/hProcess9" loCatId="process" qsTypeId="urn:microsoft.com/office/officeart/2005/8/quickstyle/simple1#1" qsCatId="simple" csTypeId="urn:microsoft.com/office/officeart/2005/8/colors/accent0_2" csCatId="mainScheme" phldr="1"/>
      <dgm:spPr/>
    </dgm:pt>
    <dgm:pt modelId="{5FA158EC-D094-4264-8DE4-F00268A97D4A}">
      <dgm:prSet phldrT="[Testo]"/>
      <dgm:spPr/>
      <dgm:t>
        <a:bodyPr/>
        <a:lstStyle/>
        <a:p>
          <a:r>
            <a:rPr lang="it-IT" dirty="0"/>
            <a:t>Analisi degli </a:t>
          </a:r>
          <a:r>
            <a:rPr lang="it-IT" dirty="0">
              <a:effectLst/>
              <a:latin typeface="Arial" panose="020B0604020202020204" pitchFamily="34" charset="0"/>
              <a:ea typeface="Liberation Serif"/>
            </a:rPr>
            <a:t>Indirizzi per la valutazione approvati con Deliberazione di Giunta provinciale n. 645/2017</a:t>
          </a:r>
          <a:endParaRPr lang="it-IT" dirty="0"/>
        </a:p>
      </dgm:t>
    </dgm:pt>
    <dgm:pt modelId="{ED8F668A-7784-4BA9-87B7-94A1CF7C6984}" type="parTrans" cxnId="{DE8ACA3D-DD8C-4D3A-BDCD-3F8C2D6DF2F4}">
      <dgm:prSet/>
      <dgm:spPr/>
      <dgm:t>
        <a:bodyPr/>
        <a:lstStyle/>
        <a:p>
          <a:endParaRPr lang="it-IT"/>
        </a:p>
      </dgm:t>
    </dgm:pt>
    <dgm:pt modelId="{CC508E85-07ED-4EAA-BF0D-412E4AC1C951}" type="sibTrans" cxnId="{DE8ACA3D-DD8C-4D3A-BDCD-3F8C2D6DF2F4}">
      <dgm:prSet/>
      <dgm:spPr/>
      <dgm:t>
        <a:bodyPr/>
        <a:lstStyle/>
        <a:p>
          <a:endParaRPr lang="it-IT"/>
        </a:p>
      </dgm:t>
    </dgm:pt>
    <dgm:pt modelId="{51412F06-EAF7-455E-9DC8-AF6984282F89}">
      <dgm:prSet phldrT="[Testo]"/>
      <dgm:spPr>
        <a:solidFill>
          <a:srgbClr val="FFC000"/>
        </a:solidFill>
      </dgm:spPr>
      <dgm:t>
        <a:bodyPr/>
        <a:lstStyle/>
        <a:p>
          <a:pPr>
            <a:buAutoNum type="arabicPeriod"/>
          </a:pPr>
          <a:r>
            <a:rPr lang="it-IT" dirty="0"/>
            <a:t>Attivazione di processo di Consultazione con 5 Esperienze Territoriali </a:t>
          </a:r>
        </a:p>
      </dgm:t>
    </dgm:pt>
    <dgm:pt modelId="{E6078ED0-9C9E-45FD-A727-4346D45EC33D}" type="parTrans" cxnId="{C5ACD0D6-37BC-4AE0-A947-81F9B4E9BC14}">
      <dgm:prSet/>
      <dgm:spPr/>
      <dgm:t>
        <a:bodyPr/>
        <a:lstStyle/>
        <a:p>
          <a:endParaRPr lang="it-IT"/>
        </a:p>
      </dgm:t>
    </dgm:pt>
    <dgm:pt modelId="{DF8BB698-6843-434C-BAE7-474040A97ED9}" type="sibTrans" cxnId="{C5ACD0D6-37BC-4AE0-A947-81F9B4E9BC14}">
      <dgm:prSet/>
      <dgm:spPr/>
      <dgm:t>
        <a:bodyPr/>
        <a:lstStyle/>
        <a:p>
          <a:endParaRPr lang="it-IT"/>
        </a:p>
      </dgm:t>
    </dgm:pt>
    <dgm:pt modelId="{F286855D-1568-4D11-824A-178C9C8DB6E4}">
      <dgm:prSet phldrT="[Testo]"/>
      <dgm:spPr/>
      <dgm:t>
        <a:bodyPr/>
        <a:lstStyle/>
        <a:p>
          <a:r>
            <a:rPr lang="it-IT" dirty="0"/>
            <a:t>Costruzione di un Quadro Concettuale/Framework sulla base di:</a:t>
          </a:r>
        </a:p>
      </dgm:t>
    </dgm:pt>
    <dgm:pt modelId="{404F371D-B9F1-416B-B230-EF14FCDEEC2B}" type="parTrans" cxnId="{17B0C6E3-67DD-4042-99FD-9159DCFD67D5}">
      <dgm:prSet/>
      <dgm:spPr/>
      <dgm:t>
        <a:bodyPr/>
        <a:lstStyle/>
        <a:p>
          <a:endParaRPr lang="it-IT"/>
        </a:p>
      </dgm:t>
    </dgm:pt>
    <dgm:pt modelId="{0EDFC117-C0B1-4F40-B4E3-AB9CA57A93FF}" type="sibTrans" cxnId="{17B0C6E3-67DD-4042-99FD-9159DCFD67D5}">
      <dgm:prSet/>
      <dgm:spPr/>
      <dgm:t>
        <a:bodyPr/>
        <a:lstStyle/>
        <a:p>
          <a:endParaRPr lang="it-IT"/>
        </a:p>
      </dgm:t>
    </dgm:pt>
    <dgm:pt modelId="{C93133AA-15A9-4EE9-889B-F06D9F0752D0}">
      <dgm:prSet phldrT="[Testo]"/>
      <dgm:spPr/>
      <dgm:t>
        <a:bodyPr/>
        <a:lstStyle/>
        <a:p>
          <a:pPr>
            <a:buAutoNum type="arabicPeriod"/>
          </a:pPr>
          <a:r>
            <a:rPr lang="it-IT" dirty="0"/>
            <a:t>Normativa di riferimenti</a:t>
          </a:r>
        </a:p>
      </dgm:t>
    </dgm:pt>
    <dgm:pt modelId="{AF57439B-1FDB-426E-952E-EB306146D17E}" type="parTrans" cxnId="{9B79C0B4-DC8B-4DD7-BD00-C15F93B5FE8A}">
      <dgm:prSet/>
      <dgm:spPr/>
      <dgm:t>
        <a:bodyPr/>
        <a:lstStyle/>
        <a:p>
          <a:endParaRPr lang="it-IT"/>
        </a:p>
      </dgm:t>
    </dgm:pt>
    <dgm:pt modelId="{DA313C56-97D2-428E-A411-3A2492D11A6A}" type="sibTrans" cxnId="{9B79C0B4-DC8B-4DD7-BD00-C15F93B5FE8A}">
      <dgm:prSet/>
      <dgm:spPr/>
      <dgm:t>
        <a:bodyPr/>
        <a:lstStyle/>
        <a:p>
          <a:endParaRPr lang="it-IT"/>
        </a:p>
      </dgm:t>
    </dgm:pt>
    <dgm:pt modelId="{9E6B15B7-4479-4C15-A259-23BA646A31B8}">
      <dgm:prSet phldrT="[Testo]"/>
      <dgm:spPr/>
      <dgm:t>
        <a:bodyPr/>
        <a:lstStyle/>
        <a:p>
          <a:pPr>
            <a:buAutoNum type="arabicPeriod"/>
          </a:pPr>
          <a:r>
            <a:rPr lang="it-IT" dirty="0"/>
            <a:t>Letteratura esistente</a:t>
          </a:r>
        </a:p>
      </dgm:t>
    </dgm:pt>
    <dgm:pt modelId="{955747FA-BF43-4EBC-99FC-1ACB0A05D2B5}" type="parTrans" cxnId="{D45A9C3F-59BC-42F9-B6DD-CA8279B7D092}">
      <dgm:prSet/>
      <dgm:spPr/>
      <dgm:t>
        <a:bodyPr/>
        <a:lstStyle/>
        <a:p>
          <a:endParaRPr lang="it-IT"/>
        </a:p>
      </dgm:t>
    </dgm:pt>
    <dgm:pt modelId="{48B7C729-A890-4847-B4CF-0E667513AB74}" type="sibTrans" cxnId="{D45A9C3F-59BC-42F9-B6DD-CA8279B7D092}">
      <dgm:prSet/>
      <dgm:spPr/>
      <dgm:t>
        <a:bodyPr/>
        <a:lstStyle/>
        <a:p>
          <a:endParaRPr lang="it-IT"/>
        </a:p>
      </dgm:t>
    </dgm:pt>
    <dgm:pt modelId="{E2031512-6F18-4084-A799-228D9919532A}">
      <dgm:prSet phldrT="[Testo]"/>
      <dgm:spPr/>
      <dgm:t>
        <a:bodyPr/>
        <a:lstStyle/>
        <a:p>
          <a:pPr>
            <a:buAutoNum type="arabicPeriod"/>
          </a:pPr>
          <a:r>
            <a:rPr lang="it-IT" dirty="0"/>
            <a:t>Pratiche</a:t>
          </a:r>
        </a:p>
      </dgm:t>
    </dgm:pt>
    <dgm:pt modelId="{45CD8B43-8E70-4B7A-AAF9-C4EA14840107}" type="parTrans" cxnId="{69E43C24-636B-41D3-A32D-C088B7685568}">
      <dgm:prSet/>
      <dgm:spPr/>
      <dgm:t>
        <a:bodyPr/>
        <a:lstStyle/>
        <a:p>
          <a:endParaRPr lang="it-IT"/>
        </a:p>
      </dgm:t>
    </dgm:pt>
    <dgm:pt modelId="{396757CA-9176-453E-88EC-089D0DAF3059}" type="sibTrans" cxnId="{69E43C24-636B-41D3-A32D-C088B7685568}">
      <dgm:prSet/>
      <dgm:spPr/>
      <dgm:t>
        <a:bodyPr/>
        <a:lstStyle/>
        <a:p>
          <a:endParaRPr lang="it-IT"/>
        </a:p>
      </dgm:t>
    </dgm:pt>
    <dgm:pt modelId="{FE989872-46B3-4D19-B091-5FA975F1508E}">
      <dgm:prSet phldrT="[Testo]"/>
      <dgm:spPr>
        <a:solidFill>
          <a:srgbClr val="FFC000"/>
        </a:solidFill>
      </dgm:spPr>
      <dgm:t>
        <a:bodyPr/>
        <a:lstStyle/>
        <a:p>
          <a:pPr>
            <a:buAutoNum type="arabicPeriod"/>
          </a:pPr>
          <a:r>
            <a:rPr lang="it-IT" dirty="0"/>
            <a:t>Consultazione con gli stakeholder in 2 fasi:</a:t>
          </a:r>
        </a:p>
      </dgm:t>
    </dgm:pt>
    <dgm:pt modelId="{D7A5F170-8541-48BE-985F-F6E421224280}" type="parTrans" cxnId="{FB1A5463-4738-476F-9FCD-EF9727AF0981}">
      <dgm:prSet/>
      <dgm:spPr/>
      <dgm:t>
        <a:bodyPr/>
        <a:lstStyle/>
        <a:p>
          <a:endParaRPr lang="it-IT"/>
        </a:p>
      </dgm:t>
    </dgm:pt>
    <dgm:pt modelId="{05CB4BD3-5C21-4745-9462-6574CDBD3732}" type="sibTrans" cxnId="{FB1A5463-4738-476F-9FCD-EF9727AF0981}">
      <dgm:prSet/>
      <dgm:spPr/>
      <dgm:t>
        <a:bodyPr/>
        <a:lstStyle/>
        <a:p>
          <a:endParaRPr lang="it-IT"/>
        </a:p>
      </dgm:t>
    </dgm:pt>
    <dgm:pt modelId="{40A0CE51-0289-4E37-8255-7A9E983795D1}">
      <dgm:prSet phldrT="[Testo]"/>
      <dgm:spPr>
        <a:solidFill>
          <a:srgbClr val="FFC000"/>
        </a:solidFill>
      </dgm:spPr>
      <dgm:t>
        <a:bodyPr/>
        <a:lstStyle/>
        <a:p>
          <a:pPr>
            <a:buAutoNum type="arabicPeriod"/>
          </a:pPr>
          <a:r>
            <a:rPr lang="it-IT" dirty="0"/>
            <a:t>Comitato di programmazione (giugno 2023)</a:t>
          </a:r>
        </a:p>
      </dgm:t>
    </dgm:pt>
    <dgm:pt modelId="{CBB9800A-1F08-4BAE-BC73-6B0B7C40A0F2}" type="parTrans" cxnId="{C353218F-C9F5-4955-9AB7-5C128AA147E6}">
      <dgm:prSet/>
      <dgm:spPr/>
      <dgm:t>
        <a:bodyPr/>
        <a:lstStyle/>
        <a:p>
          <a:endParaRPr lang="it-IT"/>
        </a:p>
      </dgm:t>
    </dgm:pt>
    <dgm:pt modelId="{1F5ECFCF-0B08-477E-B1BB-B4E00D2CAA0A}" type="sibTrans" cxnId="{C353218F-C9F5-4955-9AB7-5C128AA147E6}">
      <dgm:prSet/>
      <dgm:spPr/>
      <dgm:t>
        <a:bodyPr/>
        <a:lstStyle/>
        <a:p>
          <a:endParaRPr lang="it-IT"/>
        </a:p>
      </dgm:t>
    </dgm:pt>
    <dgm:pt modelId="{82624240-1EDF-40E8-A6D7-4110E8A11B6C}">
      <dgm:prSet phldrT="[Testo]"/>
      <dgm:spPr>
        <a:solidFill>
          <a:srgbClr val="FFC000"/>
        </a:solidFill>
      </dgm:spPr>
      <dgm:t>
        <a:bodyPr/>
        <a:lstStyle/>
        <a:p>
          <a:pPr>
            <a:buAutoNum type="arabicPeriod"/>
          </a:pPr>
          <a:r>
            <a:rPr lang="it-IT" dirty="0"/>
            <a:t>Comitato di programmazione (agosto 2023)</a:t>
          </a:r>
        </a:p>
      </dgm:t>
    </dgm:pt>
    <dgm:pt modelId="{C9865FFD-D8CA-47FF-892B-021D68C1229A}" type="parTrans" cxnId="{7B3B6356-FBCE-41A7-9F14-8955428D6A3E}">
      <dgm:prSet/>
      <dgm:spPr/>
      <dgm:t>
        <a:bodyPr/>
        <a:lstStyle/>
        <a:p>
          <a:endParaRPr lang="it-IT"/>
        </a:p>
      </dgm:t>
    </dgm:pt>
    <dgm:pt modelId="{397CEB46-CF23-49C9-854E-A448F949A03D}" type="sibTrans" cxnId="{7B3B6356-FBCE-41A7-9F14-8955428D6A3E}">
      <dgm:prSet/>
      <dgm:spPr/>
      <dgm:t>
        <a:bodyPr/>
        <a:lstStyle/>
        <a:p>
          <a:endParaRPr lang="it-IT"/>
        </a:p>
      </dgm:t>
    </dgm:pt>
    <dgm:pt modelId="{65ED651B-BE6A-44DD-8026-0B67ED5F9716}">
      <dgm:prSet phldrT="[Testo]"/>
      <dgm:spPr/>
      <dgm:t>
        <a:bodyPr/>
        <a:lstStyle/>
        <a:p>
          <a:pPr>
            <a:buAutoNum type="arabicPeriod"/>
          </a:pPr>
          <a:r>
            <a:rPr lang="it-IT" dirty="0"/>
            <a:t>Approvazione finale e delibera</a:t>
          </a:r>
        </a:p>
      </dgm:t>
    </dgm:pt>
    <dgm:pt modelId="{32D4BCDB-B1D2-4570-8D9A-0853713CBF25}" type="parTrans" cxnId="{144AB822-1472-44DC-B003-9DFF35E2B8C3}">
      <dgm:prSet/>
      <dgm:spPr/>
      <dgm:t>
        <a:bodyPr/>
        <a:lstStyle/>
        <a:p>
          <a:endParaRPr lang="it-IT"/>
        </a:p>
      </dgm:t>
    </dgm:pt>
    <dgm:pt modelId="{865A7E81-CD55-4354-8143-7148FCC2C9E9}" type="sibTrans" cxnId="{144AB822-1472-44DC-B003-9DFF35E2B8C3}">
      <dgm:prSet/>
      <dgm:spPr/>
      <dgm:t>
        <a:bodyPr/>
        <a:lstStyle/>
        <a:p>
          <a:endParaRPr lang="it-IT"/>
        </a:p>
      </dgm:t>
    </dgm:pt>
    <dgm:pt modelId="{57DBD7F1-C5E1-421C-BAB9-D607AEC1984F}" type="pres">
      <dgm:prSet presAssocID="{84117D5D-7631-47E8-8136-AF58752B6C9A}" presName="CompostProcess" presStyleCnt="0">
        <dgm:presLayoutVars>
          <dgm:dir/>
          <dgm:resizeHandles val="exact"/>
        </dgm:presLayoutVars>
      </dgm:prSet>
      <dgm:spPr/>
    </dgm:pt>
    <dgm:pt modelId="{DF91659D-B4F7-47B4-A313-69E3B23FBEFB}" type="pres">
      <dgm:prSet presAssocID="{84117D5D-7631-47E8-8136-AF58752B6C9A}" presName="arrow" presStyleLbl="bgShp" presStyleIdx="0" presStyleCnt="1"/>
      <dgm:spPr/>
    </dgm:pt>
    <dgm:pt modelId="{C5C224CF-231B-4664-8324-4489BB961DA0}" type="pres">
      <dgm:prSet presAssocID="{84117D5D-7631-47E8-8136-AF58752B6C9A}" presName="linearProcess" presStyleCnt="0"/>
      <dgm:spPr/>
    </dgm:pt>
    <dgm:pt modelId="{3FB2E6A4-3C52-4FCA-9EF4-FB3EECEDDB5B}" type="pres">
      <dgm:prSet presAssocID="{5FA158EC-D094-4264-8DE4-F00268A97D4A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26F74D3-C2E8-4B2A-AB53-1D1E59079FBF}" type="pres">
      <dgm:prSet presAssocID="{CC508E85-07ED-4EAA-BF0D-412E4AC1C951}" presName="sibTrans" presStyleCnt="0"/>
      <dgm:spPr/>
    </dgm:pt>
    <dgm:pt modelId="{76638353-FD45-4BB8-94E9-EA078819A315}" type="pres">
      <dgm:prSet presAssocID="{51412F06-EAF7-455E-9DC8-AF6984282F89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3F9AC95-A892-495E-B1FA-DDE85F9E245B}" type="pres">
      <dgm:prSet presAssocID="{DF8BB698-6843-434C-BAE7-474040A97ED9}" presName="sibTrans" presStyleCnt="0"/>
      <dgm:spPr/>
    </dgm:pt>
    <dgm:pt modelId="{CB447F6E-BA03-4916-ADDF-39E401163C30}" type="pres">
      <dgm:prSet presAssocID="{F286855D-1568-4D11-824A-178C9C8DB6E4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EB321E0-4525-4F74-8987-1C763417D7E3}" type="pres">
      <dgm:prSet presAssocID="{0EDFC117-C0B1-4F40-B4E3-AB9CA57A93FF}" presName="sibTrans" presStyleCnt="0"/>
      <dgm:spPr/>
    </dgm:pt>
    <dgm:pt modelId="{B90D186A-5873-4636-BE53-3F2E3E7602B2}" type="pres">
      <dgm:prSet presAssocID="{FE989872-46B3-4D19-B091-5FA975F1508E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F626D3C-1908-4586-8204-7A28D8DC5387}" type="pres">
      <dgm:prSet presAssocID="{05CB4BD3-5C21-4745-9462-6574CDBD3732}" presName="sibTrans" presStyleCnt="0"/>
      <dgm:spPr/>
    </dgm:pt>
    <dgm:pt modelId="{EED94DCF-8D41-4561-AA41-D68667919769}" type="pres">
      <dgm:prSet presAssocID="{65ED651B-BE6A-44DD-8026-0B67ED5F9716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44AB822-1472-44DC-B003-9DFF35E2B8C3}" srcId="{84117D5D-7631-47E8-8136-AF58752B6C9A}" destId="{65ED651B-BE6A-44DD-8026-0B67ED5F9716}" srcOrd="4" destOrd="0" parTransId="{32D4BCDB-B1D2-4570-8D9A-0853713CBF25}" sibTransId="{865A7E81-CD55-4354-8143-7148FCC2C9E9}"/>
    <dgm:cxn modelId="{C06AE91E-2D1C-4060-BB1D-EA420058C6BD}" type="presOf" srcId="{51412F06-EAF7-455E-9DC8-AF6984282F89}" destId="{76638353-FD45-4BB8-94E9-EA078819A315}" srcOrd="0" destOrd="0" presId="urn:microsoft.com/office/officeart/2005/8/layout/hProcess9"/>
    <dgm:cxn modelId="{17B0C6E3-67DD-4042-99FD-9159DCFD67D5}" srcId="{84117D5D-7631-47E8-8136-AF58752B6C9A}" destId="{F286855D-1568-4D11-824A-178C9C8DB6E4}" srcOrd="2" destOrd="0" parTransId="{404F371D-B9F1-416B-B230-EF14FCDEEC2B}" sibTransId="{0EDFC117-C0B1-4F40-B4E3-AB9CA57A93FF}"/>
    <dgm:cxn modelId="{C353218F-C9F5-4955-9AB7-5C128AA147E6}" srcId="{FE989872-46B3-4D19-B091-5FA975F1508E}" destId="{40A0CE51-0289-4E37-8255-7A9E983795D1}" srcOrd="0" destOrd="0" parTransId="{CBB9800A-1F08-4BAE-BC73-6B0B7C40A0F2}" sibTransId="{1F5ECFCF-0B08-477E-B1BB-B4E00D2CAA0A}"/>
    <dgm:cxn modelId="{DC955A77-200D-4E46-8738-EECAC0B34E4A}" type="presOf" srcId="{E2031512-6F18-4084-A799-228D9919532A}" destId="{CB447F6E-BA03-4916-ADDF-39E401163C30}" srcOrd="0" destOrd="3" presId="urn:microsoft.com/office/officeart/2005/8/layout/hProcess9"/>
    <dgm:cxn modelId="{7B3B6356-FBCE-41A7-9F14-8955428D6A3E}" srcId="{FE989872-46B3-4D19-B091-5FA975F1508E}" destId="{82624240-1EDF-40E8-A6D7-4110E8A11B6C}" srcOrd="1" destOrd="0" parTransId="{C9865FFD-D8CA-47FF-892B-021D68C1229A}" sibTransId="{397CEB46-CF23-49C9-854E-A448F949A03D}"/>
    <dgm:cxn modelId="{9CB324C9-BB66-4EB7-B64A-F0A0BED816B9}" type="presOf" srcId="{82624240-1EDF-40E8-A6D7-4110E8A11B6C}" destId="{B90D186A-5873-4636-BE53-3F2E3E7602B2}" srcOrd="0" destOrd="2" presId="urn:microsoft.com/office/officeart/2005/8/layout/hProcess9"/>
    <dgm:cxn modelId="{FB2648A3-E292-4E91-8DA3-A80A39682664}" type="presOf" srcId="{84117D5D-7631-47E8-8136-AF58752B6C9A}" destId="{57DBD7F1-C5E1-421C-BAB9-D607AEC1984F}" srcOrd="0" destOrd="0" presId="urn:microsoft.com/office/officeart/2005/8/layout/hProcess9"/>
    <dgm:cxn modelId="{FB1A5463-4738-476F-9FCD-EF9727AF0981}" srcId="{84117D5D-7631-47E8-8136-AF58752B6C9A}" destId="{FE989872-46B3-4D19-B091-5FA975F1508E}" srcOrd="3" destOrd="0" parTransId="{D7A5F170-8541-48BE-985F-F6E421224280}" sibTransId="{05CB4BD3-5C21-4745-9462-6574CDBD3732}"/>
    <dgm:cxn modelId="{C5ACD0D6-37BC-4AE0-A947-81F9B4E9BC14}" srcId="{84117D5D-7631-47E8-8136-AF58752B6C9A}" destId="{51412F06-EAF7-455E-9DC8-AF6984282F89}" srcOrd="1" destOrd="0" parTransId="{E6078ED0-9C9E-45FD-A727-4346D45EC33D}" sibTransId="{DF8BB698-6843-434C-BAE7-474040A97ED9}"/>
    <dgm:cxn modelId="{AC6247F1-FC06-47CC-9493-E535C6ABF33A}" type="presOf" srcId="{9E6B15B7-4479-4C15-A259-23BA646A31B8}" destId="{CB447F6E-BA03-4916-ADDF-39E401163C30}" srcOrd="0" destOrd="2" presId="urn:microsoft.com/office/officeart/2005/8/layout/hProcess9"/>
    <dgm:cxn modelId="{69E43C24-636B-41D3-A32D-C088B7685568}" srcId="{F286855D-1568-4D11-824A-178C9C8DB6E4}" destId="{E2031512-6F18-4084-A799-228D9919532A}" srcOrd="2" destOrd="0" parTransId="{45CD8B43-8E70-4B7A-AAF9-C4EA14840107}" sibTransId="{396757CA-9176-453E-88EC-089D0DAF3059}"/>
    <dgm:cxn modelId="{C62587AC-9BD1-4725-B583-3EBD6CC02525}" type="presOf" srcId="{5FA158EC-D094-4264-8DE4-F00268A97D4A}" destId="{3FB2E6A4-3C52-4FCA-9EF4-FB3EECEDDB5B}" srcOrd="0" destOrd="0" presId="urn:microsoft.com/office/officeart/2005/8/layout/hProcess9"/>
    <dgm:cxn modelId="{992A8C8B-E855-457F-BDC9-FE670D2A966B}" type="presOf" srcId="{C93133AA-15A9-4EE9-889B-F06D9F0752D0}" destId="{CB447F6E-BA03-4916-ADDF-39E401163C30}" srcOrd="0" destOrd="1" presId="urn:microsoft.com/office/officeart/2005/8/layout/hProcess9"/>
    <dgm:cxn modelId="{E2AE0458-F0B0-42F9-B0DB-D4DA03102167}" type="presOf" srcId="{65ED651B-BE6A-44DD-8026-0B67ED5F9716}" destId="{EED94DCF-8D41-4561-AA41-D68667919769}" srcOrd="0" destOrd="0" presId="urn:microsoft.com/office/officeart/2005/8/layout/hProcess9"/>
    <dgm:cxn modelId="{914B12F0-2E1B-4B16-AC4D-7A8B07BDA94F}" type="presOf" srcId="{40A0CE51-0289-4E37-8255-7A9E983795D1}" destId="{B90D186A-5873-4636-BE53-3F2E3E7602B2}" srcOrd="0" destOrd="1" presId="urn:microsoft.com/office/officeart/2005/8/layout/hProcess9"/>
    <dgm:cxn modelId="{08BA03D9-94C6-44BF-97B2-218D752A9D97}" type="presOf" srcId="{F286855D-1568-4D11-824A-178C9C8DB6E4}" destId="{CB447F6E-BA03-4916-ADDF-39E401163C30}" srcOrd="0" destOrd="0" presId="urn:microsoft.com/office/officeart/2005/8/layout/hProcess9"/>
    <dgm:cxn modelId="{D45A9C3F-59BC-42F9-B6DD-CA8279B7D092}" srcId="{F286855D-1568-4D11-824A-178C9C8DB6E4}" destId="{9E6B15B7-4479-4C15-A259-23BA646A31B8}" srcOrd="1" destOrd="0" parTransId="{955747FA-BF43-4EBC-99FC-1ACB0A05D2B5}" sibTransId="{48B7C729-A890-4847-B4CF-0E667513AB74}"/>
    <dgm:cxn modelId="{9B79C0B4-DC8B-4DD7-BD00-C15F93B5FE8A}" srcId="{F286855D-1568-4D11-824A-178C9C8DB6E4}" destId="{C93133AA-15A9-4EE9-889B-F06D9F0752D0}" srcOrd="0" destOrd="0" parTransId="{AF57439B-1FDB-426E-952E-EB306146D17E}" sibTransId="{DA313C56-97D2-428E-A411-3A2492D11A6A}"/>
    <dgm:cxn modelId="{27CCBE99-F1CF-46CA-A9A9-FC9E065618C8}" type="presOf" srcId="{FE989872-46B3-4D19-B091-5FA975F1508E}" destId="{B90D186A-5873-4636-BE53-3F2E3E7602B2}" srcOrd="0" destOrd="0" presId="urn:microsoft.com/office/officeart/2005/8/layout/hProcess9"/>
    <dgm:cxn modelId="{DE8ACA3D-DD8C-4D3A-BDCD-3F8C2D6DF2F4}" srcId="{84117D5D-7631-47E8-8136-AF58752B6C9A}" destId="{5FA158EC-D094-4264-8DE4-F00268A97D4A}" srcOrd="0" destOrd="0" parTransId="{ED8F668A-7784-4BA9-87B7-94A1CF7C6984}" sibTransId="{CC508E85-07ED-4EAA-BF0D-412E4AC1C951}"/>
    <dgm:cxn modelId="{1D9BC390-1A02-44A6-88CA-3B6EDE19FE91}" type="presParOf" srcId="{57DBD7F1-C5E1-421C-BAB9-D607AEC1984F}" destId="{DF91659D-B4F7-47B4-A313-69E3B23FBEFB}" srcOrd="0" destOrd="0" presId="urn:microsoft.com/office/officeart/2005/8/layout/hProcess9"/>
    <dgm:cxn modelId="{A9BF2CF9-B0D3-460D-829D-54C565EF9741}" type="presParOf" srcId="{57DBD7F1-C5E1-421C-BAB9-D607AEC1984F}" destId="{C5C224CF-231B-4664-8324-4489BB961DA0}" srcOrd="1" destOrd="0" presId="urn:microsoft.com/office/officeart/2005/8/layout/hProcess9"/>
    <dgm:cxn modelId="{10FC18BE-3453-4485-AAF8-F426CF8295AC}" type="presParOf" srcId="{C5C224CF-231B-4664-8324-4489BB961DA0}" destId="{3FB2E6A4-3C52-4FCA-9EF4-FB3EECEDDB5B}" srcOrd="0" destOrd="0" presId="urn:microsoft.com/office/officeart/2005/8/layout/hProcess9"/>
    <dgm:cxn modelId="{89A57C52-4211-451E-9E66-0D127E103C0C}" type="presParOf" srcId="{C5C224CF-231B-4664-8324-4489BB961DA0}" destId="{326F74D3-C2E8-4B2A-AB53-1D1E59079FBF}" srcOrd="1" destOrd="0" presId="urn:microsoft.com/office/officeart/2005/8/layout/hProcess9"/>
    <dgm:cxn modelId="{1DA0279E-6AE4-4435-B22B-D6EB18671469}" type="presParOf" srcId="{C5C224CF-231B-4664-8324-4489BB961DA0}" destId="{76638353-FD45-4BB8-94E9-EA078819A315}" srcOrd="2" destOrd="0" presId="urn:microsoft.com/office/officeart/2005/8/layout/hProcess9"/>
    <dgm:cxn modelId="{DBC8FDBF-E6E1-4DE1-B446-8CD42C068657}" type="presParOf" srcId="{C5C224CF-231B-4664-8324-4489BB961DA0}" destId="{23F9AC95-A892-495E-B1FA-DDE85F9E245B}" srcOrd="3" destOrd="0" presId="urn:microsoft.com/office/officeart/2005/8/layout/hProcess9"/>
    <dgm:cxn modelId="{ACF78457-27F7-4E1F-A3AD-5C6C08397693}" type="presParOf" srcId="{C5C224CF-231B-4664-8324-4489BB961DA0}" destId="{CB447F6E-BA03-4916-ADDF-39E401163C30}" srcOrd="4" destOrd="0" presId="urn:microsoft.com/office/officeart/2005/8/layout/hProcess9"/>
    <dgm:cxn modelId="{9ED038EE-9400-4857-8975-C2308AEF34ED}" type="presParOf" srcId="{C5C224CF-231B-4664-8324-4489BB961DA0}" destId="{6EB321E0-4525-4F74-8987-1C763417D7E3}" srcOrd="5" destOrd="0" presId="urn:microsoft.com/office/officeart/2005/8/layout/hProcess9"/>
    <dgm:cxn modelId="{B2B89357-3F06-45FA-B184-E79C05223048}" type="presParOf" srcId="{C5C224CF-231B-4664-8324-4489BB961DA0}" destId="{B90D186A-5873-4636-BE53-3F2E3E7602B2}" srcOrd="6" destOrd="0" presId="urn:microsoft.com/office/officeart/2005/8/layout/hProcess9"/>
    <dgm:cxn modelId="{9192CD1E-6932-49EB-BD73-8BECC3A33151}" type="presParOf" srcId="{C5C224CF-231B-4664-8324-4489BB961DA0}" destId="{FF626D3C-1908-4586-8204-7A28D8DC5387}" srcOrd="7" destOrd="0" presId="urn:microsoft.com/office/officeart/2005/8/layout/hProcess9"/>
    <dgm:cxn modelId="{BCF11915-3A61-4CAD-BCF6-EDDC6AE62DD6}" type="presParOf" srcId="{C5C224CF-231B-4664-8324-4489BB961DA0}" destId="{EED94DCF-8D41-4561-AA41-D6866791976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FF838C-8C5C-4255-B171-308F96550E0D}" type="doc">
      <dgm:prSet loTypeId="urn:microsoft.com/office/officeart/2005/8/layout/hList1" loCatId="list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it-IT"/>
        </a:p>
      </dgm:t>
    </dgm:pt>
    <dgm:pt modelId="{AF81FF8C-4245-402B-B020-5C2A47BC1BEC}">
      <dgm:prSet/>
      <dgm:spPr/>
      <dgm:t>
        <a:bodyPr/>
        <a:lstStyle/>
        <a:p>
          <a:r>
            <a:rPr lang="it-IT" b="1" dirty="0"/>
            <a:t>Fondazione De Marchi</a:t>
          </a:r>
          <a:r>
            <a:rPr lang="it-IT" dirty="0"/>
            <a:t> </a:t>
          </a:r>
        </a:p>
      </dgm:t>
    </dgm:pt>
    <dgm:pt modelId="{18F3C630-DA3C-406A-B472-BD1F0687853D}" type="parTrans" cxnId="{97573109-983A-430D-98D7-788E86C7A9D4}">
      <dgm:prSet/>
      <dgm:spPr/>
      <dgm:t>
        <a:bodyPr/>
        <a:lstStyle/>
        <a:p>
          <a:endParaRPr lang="it-IT"/>
        </a:p>
      </dgm:t>
    </dgm:pt>
    <dgm:pt modelId="{A71F04A2-D61A-4C30-A216-5BC1B667E545}" type="sibTrans" cxnId="{97573109-983A-430D-98D7-788E86C7A9D4}">
      <dgm:prSet/>
      <dgm:spPr/>
      <dgm:t>
        <a:bodyPr/>
        <a:lstStyle/>
        <a:p>
          <a:endParaRPr lang="it-IT"/>
        </a:p>
      </dgm:t>
    </dgm:pt>
    <dgm:pt modelId="{F6F07DCF-C506-49D5-80FB-8C295B52E5D9}">
      <dgm:prSet phldrT="[Testo]"/>
      <dgm:spPr/>
      <dgm:t>
        <a:bodyPr/>
        <a:lstStyle/>
        <a:p>
          <a:r>
            <a:rPr lang="it-IT" dirty="0"/>
            <a:t>valutazione dell’impatto socio-economico dei progetti del bando “Welfare KM0”. </a:t>
          </a:r>
        </a:p>
      </dgm:t>
    </dgm:pt>
    <dgm:pt modelId="{ED45005F-DA6A-47F4-9E5B-17632D00C948}" type="parTrans" cxnId="{47ED8106-B383-4D9A-9596-8107A67CA459}">
      <dgm:prSet/>
      <dgm:spPr/>
      <dgm:t>
        <a:bodyPr/>
        <a:lstStyle/>
        <a:p>
          <a:endParaRPr lang="it-IT"/>
        </a:p>
      </dgm:t>
    </dgm:pt>
    <dgm:pt modelId="{8C0A1CD5-DADF-42CC-AB95-D5FE0F34D1F8}" type="sibTrans" cxnId="{47ED8106-B383-4D9A-9596-8107A67CA459}">
      <dgm:prSet/>
      <dgm:spPr/>
      <dgm:t>
        <a:bodyPr/>
        <a:lstStyle/>
        <a:p>
          <a:endParaRPr lang="it-IT"/>
        </a:p>
      </dgm:t>
    </dgm:pt>
    <dgm:pt modelId="{DFA56B8A-6FC6-4E45-A864-3FC84E42243B}">
      <dgm:prSet phldrT="[Testo]"/>
      <dgm:spPr/>
      <dgm:t>
        <a:bodyPr/>
        <a:lstStyle/>
        <a:p>
          <a:r>
            <a:rPr lang="it-IT" b="1" dirty="0"/>
            <a:t>EURICSE </a:t>
          </a:r>
          <a:endParaRPr lang="it-IT" dirty="0"/>
        </a:p>
      </dgm:t>
    </dgm:pt>
    <dgm:pt modelId="{D78BE390-5A50-44BE-8C03-1AE02DD9F324}" type="parTrans" cxnId="{3BC65B07-50D3-4DB0-95E2-34B02A66A5AA}">
      <dgm:prSet/>
      <dgm:spPr/>
      <dgm:t>
        <a:bodyPr/>
        <a:lstStyle/>
        <a:p>
          <a:endParaRPr lang="it-IT"/>
        </a:p>
      </dgm:t>
    </dgm:pt>
    <dgm:pt modelId="{6BCAF0D7-82F5-4FE9-845E-7ACF1D32772B}" type="sibTrans" cxnId="{3BC65B07-50D3-4DB0-95E2-34B02A66A5AA}">
      <dgm:prSet/>
      <dgm:spPr/>
      <dgm:t>
        <a:bodyPr/>
        <a:lstStyle/>
        <a:p>
          <a:endParaRPr lang="it-IT"/>
        </a:p>
      </dgm:t>
    </dgm:pt>
    <dgm:pt modelId="{5BF9D9D8-035B-44A0-8999-F1B2820CC07A}">
      <dgm:prSet phldrT="[Testo]"/>
      <dgm:spPr/>
      <dgm:t>
        <a:bodyPr/>
        <a:lstStyle/>
        <a:p>
          <a:r>
            <a:rPr lang="it-IT" dirty="0"/>
            <a:t>propone un sistema automatizzato che permette la creazione di bilanci sociali a cui affianca la VIS</a:t>
          </a:r>
        </a:p>
      </dgm:t>
    </dgm:pt>
    <dgm:pt modelId="{72BA7189-ACEA-4217-9B7B-BE78565EED4F}" type="parTrans" cxnId="{18608EC4-8B3D-420D-BA73-36DBFCBAF0AB}">
      <dgm:prSet/>
      <dgm:spPr/>
      <dgm:t>
        <a:bodyPr/>
        <a:lstStyle/>
        <a:p>
          <a:endParaRPr lang="it-IT"/>
        </a:p>
      </dgm:t>
    </dgm:pt>
    <dgm:pt modelId="{AAB2A665-32CE-44B3-8728-4316DE1A574D}" type="sibTrans" cxnId="{18608EC4-8B3D-420D-BA73-36DBFCBAF0AB}">
      <dgm:prSet/>
      <dgm:spPr/>
      <dgm:t>
        <a:bodyPr/>
        <a:lstStyle/>
        <a:p>
          <a:endParaRPr lang="it-IT"/>
        </a:p>
      </dgm:t>
    </dgm:pt>
    <dgm:pt modelId="{CCDCDB48-376D-4AEC-ADCA-F5EAEC650EE3}">
      <dgm:prSet phldrT="[Testo]"/>
      <dgm:spPr/>
      <dgm:t>
        <a:bodyPr/>
        <a:lstStyle/>
        <a:p>
          <a:r>
            <a:rPr lang="it-IT" dirty="0"/>
            <a:t>l’</a:t>
          </a:r>
          <a:r>
            <a:rPr lang="it-IT" b="1" dirty="0"/>
            <a:t>Agenzia per la coesione sociale</a:t>
          </a:r>
          <a:r>
            <a:rPr lang="it-IT" dirty="0"/>
            <a:t> </a:t>
          </a:r>
        </a:p>
      </dgm:t>
    </dgm:pt>
    <dgm:pt modelId="{FA500365-8DD5-40C5-9B75-D22ED2AE12EB}" type="parTrans" cxnId="{5B7E4308-17DA-4613-B643-E5A8C4D89FF6}">
      <dgm:prSet/>
      <dgm:spPr/>
      <dgm:t>
        <a:bodyPr/>
        <a:lstStyle/>
        <a:p>
          <a:endParaRPr lang="it-IT"/>
        </a:p>
      </dgm:t>
    </dgm:pt>
    <dgm:pt modelId="{53ADAE29-204F-40D2-9AC9-A80AC23E0D1B}" type="sibTrans" cxnId="{5B7E4308-17DA-4613-B643-E5A8C4D89FF6}">
      <dgm:prSet/>
      <dgm:spPr/>
      <dgm:t>
        <a:bodyPr/>
        <a:lstStyle/>
        <a:p>
          <a:endParaRPr lang="it-IT"/>
        </a:p>
      </dgm:t>
    </dgm:pt>
    <dgm:pt modelId="{73A22864-6730-4BDC-92C6-D8CC38D5EA43}">
      <dgm:prSet phldrT="[Testo]"/>
      <dgm:spPr/>
      <dgm:t>
        <a:bodyPr/>
        <a:lstStyle/>
        <a:p>
          <a:r>
            <a:rPr lang="it-IT" dirty="0"/>
            <a:t>modello di valutazione dei distretti di famiglia. </a:t>
          </a:r>
        </a:p>
      </dgm:t>
    </dgm:pt>
    <dgm:pt modelId="{ACE9AFD9-21F8-4D26-A7C8-8F2C6929DAFA}" type="parTrans" cxnId="{09E39020-411C-4277-91F6-2F3D0B6CE02C}">
      <dgm:prSet/>
      <dgm:spPr/>
      <dgm:t>
        <a:bodyPr/>
        <a:lstStyle/>
        <a:p>
          <a:endParaRPr lang="it-IT"/>
        </a:p>
      </dgm:t>
    </dgm:pt>
    <dgm:pt modelId="{F8FDAA76-2C14-4420-BAA6-EA2D1EAFD26B}" type="sibTrans" cxnId="{09E39020-411C-4277-91F6-2F3D0B6CE02C}">
      <dgm:prSet/>
      <dgm:spPr/>
      <dgm:t>
        <a:bodyPr/>
        <a:lstStyle/>
        <a:p>
          <a:endParaRPr lang="it-IT"/>
        </a:p>
      </dgm:t>
    </dgm:pt>
    <dgm:pt modelId="{66D3242B-29C7-455D-AE55-CAB54AAA5026}">
      <dgm:prSet phldrT="[Testo]" custT="1"/>
      <dgm:spPr/>
      <dgm:t>
        <a:bodyPr/>
        <a:lstStyle/>
        <a:p>
          <a:r>
            <a:rPr lang="it-IT" sz="1500" b="1" kern="1200" dirty="0">
              <a:solidFill>
                <a:prstClr val="white"/>
              </a:solidFill>
              <a:latin typeface="Franklin Gothic Book" panose="020F0502020204030204"/>
              <a:ea typeface="+mn-ea"/>
              <a:cs typeface="+mn-cs"/>
            </a:rPr>
            <a:t>Comune di Trento</a:t>
          </a:r>
        </a:p>
      </dgm:t>
    </dgm:pt>
    <dgm:pt modelId="{2CBE3921-DFC0-48FD-AFEA-E0688C15FB72}" type="parTrans" cxnId="{0D03486B-D12E-4EA3-8056-7607281E3FC2}">
      <dgm:prSet/>
      <dgm:spPr/>
      <dgm:t>
        <a:bodyPr/>
        <a:lstStyle/>
        <a:p>
          <a:endParaRPr lang="it-IT"/>
        </a:p>
      </dgm:t>
    </dgm:pt>
    <dgm:pt modelId="{36BD7442-0069-4FBF-A7B1-2C226C72DCFF}" type="sibTrans" cxnId="{0D03486B-D12E-4EA3-8056-7607281E3FC2}">
      <dgm:prSet/>
      <dgm:spPr/>
      <dgm:t>
        <a:bodyPr/>
        <a:lstStyle/>
        <a:p>
          <a:endParaRPr lang="it-IT"/>
        </a:p>
      </dgm:t>
    </dgm:pt>
    <dgm:pt modelId="{317BB27A-2930-4C8F-BEA4-91B26B561ED0}">
      <dgm:prSet phldrT="[Testo]"/>
      <dgm:spPr/>
      <dgm:t>
        <a:bodyPr/>
        <a:lstStyle/>
        <a:p>
          <a:r>
            <a:rPr lang="it-IT" dirty="0"/>
            <a:t>cruscotto di indicatori con su tre dimensioni d’impatto: </a:t>
          </a:r>
          <a:r>
            <a:rPr lang="it-IT" b="1" dirty="0"/>
            <a:t>livello individuale, livello di comunità e livello di rete</a:t>
          </a:r>
        </a:p>
      </dgm:t>
    </dgm:pt>
    <dgm:pt modelId="{F01162A0-94FA-4DB4-9DF1-08373D2B9A78}" type="parTrans" cxnId="{C3124DB7-27A0-4080-A9D6-4CD17083130B}">
      <dgm:prSet/>
      <dgm:spPr/>
      <dgm:t>
        <a:bodyPr/>
        <a:lstStyle/>
        <a:p>
          <a:endParaRPr lang="it-IT"/>
        </a:p>
      </dgm:t>
    </dgm:pt>
    <dgm:pt modelId="{579B4419-2D29-4557-AE33-15D6B4010A5D}" type="sibTrans" cxnId="{C3124DB7-27A0-4080-A9D6-4CD17083130B}">
      <dgm:prSet/>
      <dgm:spPr/>
      <dgm:t>
        <a:bodyPr/>
        <a:lstStyle/>
        <a:p>
          <a:endParaRPr lang="it-IT"/>
        </a:p>
      </dgm:t>
    </dgm:pt>
    <dgm:pt modelId="{4CDE21D0-A055-4EE4-B10C-52818CBBE6BA}">
      <dgm:prSet phldrT="[Testo]"/>
      <dgm:spPr/>
      <dgm:t>
        <a:bodyPr/>
        <a:lstStyle/>
        <a:p>
          <a:r>
            <a:rPr lang="it-IT" dirty="0"/>
            <a:t>creazione di benchmark</a:t>
          </a:r>
        </a:p>
      </dgm:t>
    </dgm:pt>
    <dgm:pt modelId="{1476A0FA-198F-4C7A-8DC2-D1AB33D92A98}" type="parTrans" cxnId="{0BE1DD50-6023-4E76-85AE-F7D1B028F6A3}">
      <dgm:prSet/>
      <dgm:spPr/>
      <dgm:t>
        <a:bodyPr/>
        <a:lstStyle/>
        <a:p>
          <a:endParaRPr lang="it-IT"/>
        </a:p>
      </dgm:t>
    </dgm:pt>
    <dgm:pt modelId="{AF41D360-8FFE-4857-84F2-AC88CF3B9FBD}" type="sibTrans" cxnId="{0BE1DD50-6023-4E76-85AE-F7D1B028F6A3}">
      <dgm:prSet/>
      <dgm:spPr/>
      <dgm:t>
        <a:bodyPr/>
        <a:lstStyle/>
        <a:p>
          <a:endParaRPr lang="it-IT"/>
        </a:p>
      </dgm:t>
    </dgm:pt>
    <dgm:pt modelId="{7DAC7FAA-140E-4775-8B36-319E5CE82516}">
      <dgm:prSet phldrT="[Testo]"/>
      <dgm:spPr/>
      <dgm:t>
        <a:bodyPr/>
        <a:lstStyle/>
        <a:p>
          <a:r>
            <a:rPr lang="it-IT" dirty="0"/>
            <a:t>5 aree tematiche: rete, intermediazione, interazione, integrazione delle politiche, comunicazione</a:t>
          </a:r>
        </a:p>
      </dgm:t>
    </dgm:pt>
    <dgm:pt modelId="{6C00C4EA-51D0-4CE1-9C3B-1DE40AF8E414}" type="parTrans" cxnId="{31E3B5E5-185F-4A59-BB56-8D9DBD2FA67B}">
      <dgm:prSet/>
      <dgm:spPr/>
      <dgm:t>
        <a:bodyPr/>
        <a:lstStyle/>
        <a:p>
          <a:endParaRPr lang="it-IT"/>
        </a:p>
      </dgm:t>
    </dgm:pt>
    <dgm:pt modelId="{46703DAA-CD80-4467-BEB2-FBD7A0CEFFFD}" type="sibTrans" cxnId="{31E3B5E5-185F-4A59-BB56-8D9DBD2FA67B}">
      <dgm:prSet/>
      <dgm:spPr/>
      <dgm:t>
        <a:bodyPr/>
        <a:lstStyle/>
        <a:p>
          <a:endParaRPr lang="it-IT"/>
        </a:p>
      </dgm:t>
    </dgm:pt>
    <dgm:pt modelId="{C7966DC1-3D58-4F2E-9A98-D285BCB7E8FF}">
      <dgm:prSet/>
      <dgm:spPr/>
      <dgm:t>
        <a:bodyPr/>
        <a:lstStyle/>
        <a:p>
          <a:r>
            <a:rPr lang="it-IT" b="1" dirty="0"/>
            <a:t>Comune di Rovereto</a:t>
          </a:r>
          <a:endParaRPr lang="it-IT" u="none" dirty="0"/>
        </a:p>
      </dgm:t>
    </dgm:pt>
    <dgm:pt modelId="{C3EC13C7-2758-450B-B8F0-18A1F9D1A5B5}" type="parTrans" cxnId="{BE343E10-3FCB-4D04-81B7-426FFADE11A6}">
      <dgm:prSet/>
      <dgm:spPr/>
      <dgm:t>
        <a:bodyPr/>
        <a:lstStyle/>
        <a:p>
          <a:endParaRPr lang="it-IT"/>
        </a:p>
      </dgm:t>
    </dgm:pt>
    <dgm:pt modelId="{ED97181B-F94F-431E-AFE7-D2290E01846A}" type="sibTrans" cxnId="{BE343E10-3FCB-4D04-81B7-426FFADE11A6}">
      <dgm:prSet/>
      <dgm:spPr/>
      <dgm:t>
        <a:bodyPr/>
        <a:lstStyle/>
        <a:p>
          <a:endParaRPr lang="it-IT"/>
        </a:p>
      </dgm:t>
    </dgm:pt>
    <dgm:pt modelId="{939F4B54-899A-4096-88E8-7EC5EE086615}">
      <dgm:prSet phldrT="[Testo]"/>
      <dgm:spPr/>
      <dgm:t>
        <a:bodyPr/>
        <a:lstStyle/>
        <a:p>
          <a:r>
            <a:rPr lang="it-IT" dirty="0"/>
            <a:t>numerosi indicatori appartenenti a diverse dimensioni</a:t>
          </a:r>
        </a:p>
      </dgm:t>
    </dgm:pt>
    <dgm:pt modelId="{2CC69B7E-70CF-45D0-97A0-BBD5D8E7B4ED}" type="parTrans" cxnId="{4149CB33-C638-40D6-BF9E-DE581E05BBDF}">
      <dgm:prSet/>
      <dgm:spPr/>
      <dgm:t>
        <a:bodyPr/>
        <a:lstStyle/>
        <a:p>
          <a:endParaRPr lang="it-IT"/>
        </a:p>
      </dgm:t>
    </dgm:pt>
    <dgm:pt modelId="{CF781B5F-8DA2-4526-A418-92D7250EBE65}" type="sibTrans" cxnId="{4149CB33-C638-40D6-BF9E-DE581E05BBDF}">
      <dgm:prSet/>
      <dgm:spPr/>
      <dgm:t>
        <a:bodyPr/>
        <a:lstStyle/>
        <a:p>
          <a:endParaRPr lang="it-IT"/>
        </a:p>
      </dgm:t>
    </dgm:pt>
    <dgm:pt modelId="{0B31F4FF-5B36-490E-B56B-531D34F5B27B}">
      <dgm:prSet phldrT="[Testo]" custT="1"/>
      <dgm:spPr/>
      <dgm:t>
        <a:bodyPr/>
        <a:lstStyle/>
        <a:p>
          <a:r>
            <a:rPr lang="it-IT" sz="17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Book" panose="020F0502020204030204"/>
              <a:ea typeface="+mn-ea"/>
              <a:cs typeface="+mn-cs"/>
            </a:rPr>
            <a:t>ha adottato un modello di valutazione per i servizi degli enti finanziati a bilancio del Comune di Trento.</a:t>
          </a:r>
          <a:endParaRPr lang="it-IT" dirty="0"/>
        </a:p>
      </dgm:t>
    </dgm:pt>
    <dgm:pt modelId="{8F5C62E7-5135-4A1A-B7E6-40364CDA0CCB}" type="parTrans" cxnId="{3E476AFB-828F-4A78-B9FC-454D6CDA7593}">
      <dgm:prSet/>
      <dgm:spPr/>
      <dgm:t>
        <a:bodyPr/>
        <a:lstStyle/>
        <a:p>
          <a:endParaRPr lang="it-IT"/>
        </a:p>
      </dgm:t>
    </dgm:pt>
    <dgm:pt modelId="{50437D30-AE16-4940-920C-7144C122829F}" type="sibTrans" cxnId="{3E476AFB-828F-4A78-B9FC-454D6CDA7593}">
      <dgm:prSet/>
      <dgm:spPr/>
      <dgm:t>
        <a:bodyPr/>
        <a:lstStyle/>
        <a:p>
          <a:endParaRPr lang="it-IT"/>
        </a:p>
      </dgm:t>
    </dgm:pt>
    <dgm:pt modelId="{905420DA-96F0-4A57-8A65-88610D067446}">
      <dgm:prSet phldrT="[Testo]" custT="1"/>
      <dgm:spPr/>
      <dgm:t>
        <a:bodyPr/>
        <a:lstStyle/>
        <a:p>
          <a:r>
            <a:rPr lang="it-IT" sz="17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Book" panose="020F0502020204030204"/>
              <a:ea typeface="+mn-ea"/>
              <a:cs typeface="+mn-cs"/>
            </a:rPr>
            <a:t>tre criteri graduali: Rilevanza, Incisività, Sostenibilità</a:t>
          </a:r>
          <a:endParaRPr lang="it-IT" dirty="0"/>
        </a:p>
      </dgm:t>
    </dgm:pt>
    <dgm:pt modelId="{36FF53D7-70C5-4591-812F-AF81536B708E}" type="parTrans" cxnId="{E408CC87-43AB-4F04-BF99-A70D2E2DE61B}">
      <dgm:prSet/>
      <dgm:spPr/>
      <dgm:t>
        <a:bodyPr/>
        <a:lstStyle/>
        <a:p>
          <a:endParaRPr lang="it-IT"/>
        </a:p>
      </dgm:t>
    </dgm:pt>
    <dgm:pt modelId="{7C169508-EB88-495C-A64A-E07A78C8146E}" type="sibTrans" cxnId="{E408CC87-43AB-4F04-BF99-A70D2E2DE61B}">
      <dgm:prSet/>
      <dgm:spPr/>
      <dgm:t>
        <a:bodyPr/>
        <a:lstStyle/>
        <a:p>
          <a:endParaRPr lang="it-IT"/>
        </a:p>
      </dgm:t>
    </dgm:pt>
    <dgm:pt modelId="{4D0DC5FE-EE83-4EE6-911C-3EEFEFF428E6}">
      <dgm:prSet/>
      <dgm:spPr/>
      <dgm:t>
        <a:bodyPr/>
        <a:lstStyle/>
        <a:p>
          <a:r>
            <a:rPr lang="it-IT" u="none" dirty="0"/>
            <a:t>misurazione di input ai quali sono collegati dei relativi risultati: Risorse economiche; Risorse professionali; </a:t>
          </a:r>
          <a:r>
            <a:rPr lang="it-IT" dirty="0"/>
            <a:t>Risorse non professionali.</a:t>
          </a:r>
          <a:endParaRPr lang="it-IT" u="none" dirty="0"/>
        </a:p>
      </dgm:t>
    </dgm:pt>
    <dgm:pt modelId="{9DD9C987-A3C5-45AA-B477-4E09A5249574}" type="parTrans" cxnId="{56F57691-416A-4991-AC59-8ABDE4AC98F8}">
      <dgm:prSet/>
      <dgm:spPr/>
      <dgm:t>
        <a:bodyPr/>
        <a:lstStyle/>
        <a:p>
          <a:endParaRPr lang="it-IT"/>
        </a:p>
      </dgm:t>
    </dgm:pt>
    <dgm:pt modelId="{D58C80B9-3BCE-4FC0-87DA-609BA91584C2}" type="sibTrans" cxnId="{56F57691-416A-4991-AC59-8ABDE4AC98F8}">
      <dgm:prSet/>
      <dgm:spPr/>
      <dgm:t>
        <a:bodyPr/>
        <a:lstStyle/>
        <a:p>
          <a:endParaRPr lang="it-IT"/>
        </a:p>
      </dgm:t>
    </dgm:pt>
    <dgm:pt modelId="{FD57DEB1-6EE1-480E-9CD1-9806C1795DC5}" type="pres">
      <dgm:prSet presAssocID="{16FF838C-8C5C-4255-B171-308F96550E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F27522D-9C50-478E-AC71-FFFEE926164D}" type="pres">
      <dgm:prSet presAssocID="{AF81FF8C-4245-402B-B020-5C2A47BC1BEC}" presName="composite" presStyleCnt="0"/>
      <dgm:spPr/>
    </dgm:pt>
    <dgm:pt modelId="{77837760-CB96-41E7-A674-A606159D0F0D}" type="pres">
      <dgm:prSet presAssocID="{AF81FF8C-4245-402B-B020-5C2A47BC1BEC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650B24E-C85C-467D-ADE3-10B1F4632B53}" type="pres">
      <dgm:prSet presAssocID="{AF81FF8C-4245-402B-B020-5C2A47BC1BEC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1659499-BEE6-4973-88DE-12A62CF00A2B}" type="pres">
      <dgm:prSet presAssocID="{A71F04A2-D61A-4C30-A216-5BC1B667E545}" presName="space" presStyleCnt="0"/>
      <dgm:spPr/>
    </dgm:pt>
    <dgm:pt modelId="{9E911AC7-65E0-4A7D-94AF-B0A220901F1B}" type="pres">
      <dgm:prSet presAssocID="{DFA56B8A-6FC6-4E45-A864-3FC84E42243B}" presName="composite" presStyleCnt="0"/>
      <dgm:spPr/>
    </dgm:pt>
    <dgm:pt modelId="{C8765F0F-4F87-4EFA-8715-841B1E49DDDE}" type="pres">
      <dgm:prSet presAssocID="{DFA56B8A-6FC6-4E45-A864-3FC84E42243B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F357344-BF88-4DDA-9C78-E53A5CA2C109}" type="pres">
      <dgm:prSet presAssocID="{DFA56B8A-6FC6-4E45-A864-3FC84E42243B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32BCDF-F159-4E2F-B67C-67507BE20E03}" type="pres">
      <dgm:prSet presAssocID="{6BCAF0D7-82F5-4FE9-845E-7ACF1D32772B}" presName="space" presStyleCnt="0"/>
      <dgm:spPr/>
    </dgm:pt>
    <dgm:pt modelId="{72C2BC18-B6D8-4BD8-9BE8-7DD80DF7467B}" type="pres">
      <dgm:prSet presAssocID="{CCDCDB48-376D-4AEC-ADCA-F5EAEC650EE3}" presName="composite" presStyleCnt="0"/>
      <dgm:spPr/>
    </dgm:pt>
    <dgm:pt modelId="{AB296064-A54A-43D0-AF9D-17782CC48AE1}" type="pres">
      <dgm:prSet presAssocID="{CCDCDB48-376D-4AEC-ADCA-F5EAEC650EE3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F1954EE-2F6E-4283-94FF-513C6001B554}" type="pres">
      <dgm:prSet presAssocID="{CCDCDB48-376D-4AEC-ADCA-F5EAEC650EE3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F4EC227-18F6-4E80-8924-654297800F8D}" type="pres">
      <dgm:prSet presAssocID="{53ADAE29-204F-40D2-9AC9-A80AC23E0D1B}" presName="space" presStyleCnt="0"/>
      <dgm:spPr/>
    </dgm:pt>
    <dgm:pt modelId="{A61D03B1-1C1A-437B-8E34-23728F942DDF}" type="pres">
      <dgm:prSet presAssocID="{66D3242B-29C7-455D-AE55-CAB54AAA5026}" presName="composite" presStyleCnt="0"/>
      <dgm:spPr/>
    </dgm:pt>
    <dgm:pt modelId="{7D0FCFAD-4296-4086-9E5C-F7BFF170148E}" type="pres">
      <dgm:prSet presAssocID="{66D3242B-29C7-455D-AE55-CAB54AAA5026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C4EF841-5042-4ACF-B7BA-20220400326C}" type="pres">
      <dgm:prSet presAssocID="{66D3242B-29C7-455D-AE55-CAB54AAA5026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7071960-7A64-4448-9E69-5B7882D72775}" type="pres">
      <dgm:prSet presAssocID="{36BD7442-0069-4FBF-A7B1-2C226C72DCFF}" presName="space" presStyleCnt="0"/>
      <dgm:spPr/>
    </dgm:pt>
    <dgm:pt modelId="{748F593D-75CE-4629-BF9D-AC2E8695147D}" type="pres">
      <dgm:prSet presAssocID="{C7966DC1-3D58-4F2E-9A98-D285BCB7E8FF}" presName="composite" presStyleCnt="0"/>
      <dgm:spPr/>
    </dgm:pt>
    <dgm:pt modelId="{63CE5511-66F9-4065-B855-2AEDED9A065E}" type="pres">
      <dgm:prSet presAssocID="{C7966DC1-3D58-4F2E-9A98-D285BCB7E8FF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930BC10-BA85-4808-AE83-FD2987951BD7}" type="pres">
      <dgm:prSet presAssocID="{C7966DC1-3D58-4F2E-9A98-D285BCB7E8FF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66C66DB-7BC4-46BB-BDB4-FB8A8935B401}" type="presOf" srcId="{C7966DC1-3D58-4F2E-9A98-D285BCB7E8FF}" destId="{63CE5511-66F9-4065-B855-2AEDED9A065E}" srcOrd="0" destOrd="0" presId="urn:microsoft.com/office/officeart/2005/8/layout/hList1"/>
    <dgm:cxn modelId="{AA0AFE88-41E1-49EC-BD9B-7B8F2EC11301}" type="presOf" srcId="{317BB27A-2930-4C8F-BEA4-91B26B561ED0}" destId="{C650B24E-C85C-467D-ADE3-10B1F4632B53}" srcOrd="0" destOrd="1" presId="urn:microsoft.com/office/officeart/2005/8/layout/hList1"/>
    <dgm:cxn modelId="{A6D032CC-E47B-4A63-80B1-D417B5795B40}" type="presOf" srcId="{4CDE21D0-A055-4EE4-B10C-52818CBBE6BA}" destId="{CF357344-BF88-4DDA-9C78-E53A5CA2C109}" srcOrd="0" destOrd="2" presId="urn:microsoft.com/office/officeart/2005/8/layout/hList1"/>
    <dgm:cxn modelId="{5B7E4308-17DA-4613-B643-E5A8C4D89FF6}" srcId="{16FF838C-8C5C-4255-B171-308F96550E0D}" destId="{CCDCDB48-376D-4AEC-ADCA-F5EAEC650EE3}" srcOrd="2" destOrd="0" parTransId="{FA500365-8DD5-40C5-9B75-D22ED2AE12EB}" sibTransId="{53ADAE29-204F-40D2-9AC9-A80AC23E0D1B}"/>
    <dgm:cxn modelId="{25A047C6-7F36-4A41-95BC-B8C9DBF30CCD}" type="presOf" srcId="{CCDCDB48-376D-4AEC-ADCA-F5EAEC650EE3}" destId="{AB296064-A54A-43D0-AF9D-17782CC48AE1}" srcOrd="0" destOrd="0" presId="urn:microsoft.com/office/officeart/2005/8/layout/hList1"/>
    <dgm:cxn modelId="{4149CB33-C638-40D6-BF9E-DE581E05BBDF}" srcId="{DFA56B8A-6FC6-4E45-A864-3FC84E42243B}" destId="{939F4B54-899A-4096-88E8-7EC5EE086615}" srcOrd="1" destOrd="0" parTransId="{2CC69B7E-70CF-45D0-97A0-BBD5D8E7B4ED}" sibTransId="{CF781B5F-8DA2-4526-A418-92D7250EBE65}"/>
    <dgm:cxn modelId="{97573109-983A-430D-98D7-788E86C7A9D4}" srcId="{16FF838C-8C5C-4255-B171-308F96550E0D}" destId="{AF81FF8C-4245-402B-B020-5C2A47BC1BEC}" srcOrd="0" destOrd="0" parTransId="{18F3C630-DA3C-406A-B472-BD1F0687853D}" sibTransId="{A71F04A2-D61A-4C30-A216-5BC1B667E545}"/>
    <dgm:cxn modelId="{AC55AC23-BC34-4C4E-A689-E86622F1D1A9}" type="presOf" srcId="{0B31F4FF-5B36-490E-B56B-531D34F5B27B}" destId="{8C4EF841-5042-4ACF-B7BA-20220400326C}" srcOrd="0" destOrd="0" presId="urn:microsoft.com/office/officeart/2005/8/layout/hList1"/>
    <dgm:cxn modelId="{F20D8307-1DBC-4C9D-8534-425BF4FC2823}" type="presOf" srcId="{4D0DC5FE-EE83-4EE6-911C-3EEFEFF428E6}" destId="{E930BC10-BA85-4808-AE83-FD2987951BD7}" srcOrd="0" destOrd="0" presId="urn:microsoft.com/office/officeart/2005/8/layout/hList1"/>
    <dgm:cxn modelId="{0BE1DD50-6023-4E76-85AE-F7D1B028F6A3}" srcId="{DFA56B8A-6FC6-4E45-A864-3FC84E42243B}" destId="{4CDE21D0-A055-4EE4-B10C-52818CBBE6BA}" srcOrd="2" destOrd="0" parTransId="{1476A0FA-198F-4C7A-8DC2-D1AB33D92A98}" sibTransId="{AF41D360-8FFE-4857-84F2-AC88CF3B9FBD}"/>
    <dgm:cxn modelId="{503D0435-8D72-451B-951D-FEA009B0C2ED}" type="presOf" srcId="{939F4B54-899A-4096-88E8-7EC5EE086615}" destId="{CF357344-BF88-4DDA-9C78-E53A5CA2C109}" srcOrd="0" destOrd="1" presId="urn:microsoft.com/office/officeart/2005/8/layout/hList1"/>
    <dgm:cxn modelId="{0D03486B-D12E-4EA3-8056-7607281E3FC2}" srcId="{16FF838C-8C5C-4255-B171-308F96550E0D}" destId="{66D3242B-29C7-455D-AE55-CAB54AAA5026}" srcOrd="3" destOrd="0" parTransId="{2CBE3921-DFC0-48FD-AFEA-E0688C15FB72}" sibTransId="{36BD7442-0069-4FBF-A7B1-2C226C72DCFF}"/>
    <dgm:cxn modelId="{31E3B5E5-185F-4A59-BB56-8D9DBD2FA67B}" srcId="{CCDCDB48-376D-4AEC-ADCA-F5EAEC650EE3}" destId="{7DAC7FAA-140E-4775-8B36-319E5CE82516}" srcOrd="1" destOrd="0" parTransId="{6C00C4EA-51D0-4CE1-9C3B-1DE40AF8E414}" sibTransId="{46703DAA-CD80-4467-BEB2-FBD7A0CEFFFD}"/>
    <dgm:cxn modelId="{31022244-060A-4DFC-B6A0-06E4CE17E3F0}" type="presOf" srcId="{DFA56B8A-6FC6-4E45-A864-3FC84E42243B}" destId="{C8765F0F-4F87-4EFA-8715-841B1E49DDDE}" srcOrd="0" destOrd="0" presId="urn:microsoft.com/office/officeart/2005/8/layout/hList1"/>
    <dgm:cxn modelId="{3E476AFB-828F-4A78-B9FC-454D6CDA7593}" srcId="{66D3242B-29C7-455D-AE55-CAB54AAA5026}" destId="{0B31F4FF-5B36-490E-B56B-531D34F5B27B}" srcOrd="0" destOrd="0" parTransId="{8F5C62E7-5135-4A1A-B7E6-40364CDA0CCB}" sibTransId="{50437D30-AE16-4940-920C-7144C122829F}"/>
    <dgm:cxn modelId="{3BC65B07-50D3-4DB0-95E2-34B02A66A5AA}" srcId="{16FF838C-8C5C-4255-B171-308F96550E0D}" destId="{DFA56B8A-6FC6-4E45-A864-3FC84E42243B}" srcOrd="1" destOrd="0" parTransId="{D78BE390-5A50-44BE-8C03-1AE02DD9F324}" sibTransId="{6BCAF0D7-82F5-4FE9-845E-7ACF1D32772B}"/>
    <dgm:cxn modelId="{05519FC5-D6C9-499B-B0DB-5BCC744AFD87}" type="presOf" srcId="{73A22864-6730-4BDC-92C6-D8CC38D5EA43}" destId="{AF1954EE-2F6E-4283-94FF-513C6001B554}" srcOrd="0" destOrd="0" presId="urn:microsoft.com/office/officeart/2005/8/layout/hList1"/>
    <dgm:cxn modelId="{56F57691-416A-4991-AC59-8ABDE4AC98F8}" srcId="{C7966DC1-3D58-4F2E-9A98-D285BCB7E8FF}" destId="{4D0DC5FE-EE83-4EE6-911C-3EEFEFF428E6}" srcOrd="0" destOrd="0" parTransId="{9DD9C987-A3C5-45AA-B477-4E09A5249574}" sibTransId="{D58C80B9-3BCE-4FC0-87DA-609BA91584C2}"/>
    <dgm:cxn modelId="{B989BBD3-1344-404E-AE85-BB99D7F6C524}" type="presOf" srcId="{66D3242B-29C7-455D-AE55-CAB54AAA5026}" destId="{7D0FCFAD-4296-4086-9E5C-F7BFF170148E}" srcOrd="0" destOrd="0" presId="urn:microsoft.com/office/officeart/2005/8/layout/hList1"/>
    <dgm:cxn modelId="{0B3E0D10-81FA-4123-A2B7-47A7C9B9A434}" type="presOf" srcId="{F6F07DCF-C506-49D5-80FB-8C295B52E5D9}" destId="{C650B24E-C85C-467D-ADE3-10B1F4632B53}" srcOrd="0" destOrd="0" presId="urn:microsoft.com/office/officeart/2005/8/layout/hList1"/>
    <dgm:cxn modelId="{18608EC4-8B3D-420D-BA73-36DBFCBAF0AB}" srcId="{DFA56B8A-6FC6-4E45-A864-3FC84E42243B}" destId="{5BF9D9D8-035B-44A0-8999-F1B2820CC07A}" srcOrd="0" destOrd="0" parTransId="{72BA7189-ACEA-4217-9B7B-BE78565EED4F}" sibTransId="{AAB2A665-32CE-44B3-8728-4316DE1A574D}"/>
    <dgm:cxn modelId="{BE343E10-3FCB-4D04-81B7-426FFADE11A6}" srcId="{16FF838C-8C5C-4255-B171-308F96550E0D}" destId="{C7966DC1-3D58-4F2E-9A98-D285BCB7E8FF}" srcOrd="4" destOrd="0" parTransId="{C3EC13C7-2758-450B-B8F0-18A1F9D1A5B5}" sibTransId="{ED97181B-F94F-431E-AFE7-D2290E01846A}"/>
    <dgm:cxn modelId="{276ED593-B492-4E1A-BCBF-DAEEBAF5757A}" type="presOf" srcId="{905420DA-96F0-4A57-8A65-88610D067446}" destId="{8C4EF841-5042-4ACF-B7BA-20220400326C}" srcOrd="0" destOrd="1" presId="urn:microsoft.com/office/officeart/2005/8/layout/hList1"/>
    <dgm:cxn modelId="{09E39020-411C-4277-91F6-2F3D0B6CE02C}" srcId="{CCDCDB48-376D-4AEC-ADCA-F5EAEC650EE3}" destId="{73A22864-6730-4BDC-92C6-D8CC38D5EA43}" srcOrd="0" destOrd="0" parTransId="{ACE9AFD9-21F8-4D26-A7C8-8F2C6929DAFA}" sibTransId="{F8FDAA76-2C14-4420-BAA6-EA2D1EAFD26B}"/>
    <dgm:cxn modelId="{47ED8106-B383-4D9A-9596-8107A67CA459}" srcId="{AF81FF8C-4245-402B-B020-5C2A47BC1BEC}" destId="{F6F07DCF-C506-49D5-80FB-8C295B52E5D9}" srcOrd="0" destOrd="0" parTransId="{ED45005F-DA6A-47F4-9E5B-17632D00C948}" sibTransId="{8C0A1CD5-DADF-42CC-AB95-D5FE0F34D1F8}"/>
    <dgm:cxn modelId="{E40329C3-26E4-40BF-BC5E-556FD10BDD03}" type="presOf" srcId="{16FF838C-8C5C-4255-B171-308F96550E0D}" destId="{FD57DEB1-6EE1-480E-9CD1-9806C1795DC5}" srcOrd="0" destOrd="0" presId="urn:microsoft.com/office/officeart/2005/8/layout/hList1"/>
    <dgm:cxn modelId="{0ED66904-61E9-4740-84E1-DA202E128504}" type="presOf" srcId="{5BF9D9D8-035B-44A0-8999-F1B2820CC07A}" destId="{CF357344-BF88-4DDA-9C78-E53A5CA2C109}" srcOrd="0" destOrd="0" presId="urn:microsoft.com/office/officeart/2005/8/layout/hList1"/>
    <dgm:cxn modelId="{D23809D0-FE63-4388-A73A-193C177E5053}" type="presOf" srcId="{AF81FF8C-4245-402B-B020-5C2A47BC1BEC}" destId="{77837760-CB96-41E7-A674-A606159D0F0D}" srcOrd="0" destOrd="0" presId="urn:microsoft.com/office/officeart/2005/8/layout/hList1"/>
    <dgm:cxn modelId="{C3124DB7-27A0-4080-A9D6-4CD17083130B}" srcId="{AF81FF8C-4245-402B-B020-5C2A47BC1BEC}" destId="{317BB27A-2930-4C8F-BEA4-91B26B561ED0}" srcOrd="1" destOrd="0" parTransId="{F01162A0-94FA-4DB4-9DF1-08373D2B9A78}" sibTransId="{579B4419-2D29-4557-AE33-15D6B4010A5D}"/>
    <dgm:cxn modelId="{1B8DBE21-A802-4FBC-8CAE-9203CA65976E}" type="presOf" srcId="{7DAC7FAA-140E-4775-8B36-319E5CE82516}" destId="{AF1954EE-2F6E-4283-94FF-513C6001B554}" srcOrd="0" destOrd="1" presId="urn:microsoft.com/office/officeart/2005/8/layout/hList1"/>
    <dgm:cxn modelId="{E408CC87-43AB-4F04-BF99-A70D2E2DE61B}" srcId="{66D3242B-29C7-455D-AE55-CAB54AAA5026}" destId="{905420DA-96F0-4A57-8A65-88610D067446}" srcOrd="1" destOrd="0" parTransId="{36FF53D7-70C5-4591-812F-AF81536B708E}" sibTransId="{7C169508-EB88-495C-A64A-E07A78C8146E}"/>
    <dgm:cxn modelId="{D2F7188C-676C-4431-959B-D7000FC27C58}" type="presParOf" srcId="{FD57DEB1-6EE1-480E-9CD1-9806C1795DC5}" destId="{4F27522D-9C50-478E-AC71-FFFEE926164D}" srcOrd="0" destOrd="0" presId="urn:microsoft.com/office/officeart/2005/8/layout/hList1"/>
    <dgm:cxn modelId="{D97C11B1-7C8D-4C8B-A18A-A94BE8E86A2A}" type="presParOf" srcId="{4F27522D-9C50-478E-AC71-FFFEE926164D}" destId="{77837760-CB96-41E7-A674-A606159D0F0D}" srcOrd="0" destOrd="0" presId="urn:microsoft.com/office/officeart/2005/8/layout/hList1"/>
    <dgm:cxn modelId="{0A5FE775-799B-4984-B357-4028C1950460}" type="presParOf" srcId="{4F27522D-9C50-478E-AC71-FFFEE926164D}" destId="{C650B24E-C85C-467D-ADE3-10B1F4632B53}" srcOrd="1" destOrd="0" presId="urn:microsoft.com/office/officeart/2005/8/layout/hList1"/>
    <dgm:cxn modelId="{C6CBBA1C-478B-4FA0-B526-F73DFA44B52C}" type="presParOf" srcId="{FD57DEB1-6EE1-480E-9CD1-9806C1795DC5}" destId="{41659499-BEE6-4973-88DE-12A62CF00A2B}" srcOrd="1" destOrd="0" presId="urn:microsoft.com/office/officeart/2005/8/layout/hList1"/>
    <dgm:cxn modelId="{4D7AF4C3-0705-4593-8243-F29E865F5893}" type="presParOf" srcId="{FD57DEB1-6EE1-480E-9CD1-9806C1795DC5}" destId="{9E911AC7-65E0-4A7D-94AF-B0A220901F1B}" srcOrd="2" destOrd="0" presId="urn:microsoft.com/office/officeart/2005/8/layout/hList1"/>
    <dgm:cxn modelId="{0370BB5B-CDB4-4053-8BEB-913F5E4E7C51}" type="presParOf" srcId="{9E911AC7-65E0-4A7D-94AF-B0A220901F1B}" destId="{C8765F0F-4F87-4EFA-8715-841B1E49DDDE}" srcOrd="0" destOrd="0" presId="urn:microsoft.com/office/officeart/2005/8/layout/hList1"/>
    <dgm:cxn modelId="{FD405245-E02C-45BD-8AF2-8D4927AB9A84}" type="presParOf" srcId="{9E911AC7-65E0-4A7D-94AF-B0A220901F1B}" destId="{CF357344-BF88-4DDA-9C78-E53A5CA2C109}" srcOrd="1" destOrd="0" presId="urn:microsoft.com/office/officeart/2005/8/layout/hList1"/>
    <dgm:cxn modelId="{96F69D73-82D2-41F5-B0A5-BDAD7D40BC68}" type="presParOf" srcId="{FD57DEB1-6EE1-480E-9CD1-9806C1795DC5}" destId="{AB32BCDF-F159-4E2F-B67C-67507BE20E03}" srcOrd="3" destOrd="0" presId="urn:microsoft.com/office/officeart/2005/8/layout/hList1"/>
    <dgm:cxn modelId="{B0F3C8AF-817B-4071-8FCD-205DE59908C6}" type="presParOf" srcId="{FD57DEB1-6EE1-480E-9CD1-9806C1795DC5}" destId="{72C2BC18-B6D8-4BD8-9BE8-7DD80DF7467B}" srcOrd="4" destOrd="0" presId="urn:microsoft.com/office/officeart/2005/8/layout/hList1"/>
    <dgm:cxn modelId="{B0F475AF-9C5D-4791-9F12-F783E3D7D6D1}" type="presParOf" srcId="{72C2BC18-B6D8-4BD8-9BE8-7DD80DF7467B}" destId="{AB296064-A54A-43D0-AF9D-17782CC48AE1}" srcOrd="0" destOrd="0" presId="urn:microsoft.com/office/officeart/2005/8/layout/hList1"/>
    <dgm:cxn modelId="{A8AAAA78-9915-46F4-8244-8A386EBDCEF7}" type="presParOf" srcId="{72C2BC18-B6D8-4BD8-9BE8-7DD80DF7467B}" destId="{AF1954EE-2F6E-4283-94FF-513C6001B554}" srcOrd="1" destOrd="0" presId="urn:microsoft.com/office/officeart/2005/8/layout/hList1"/>
    <dgm:cxn modelId="{0B2A2454-F880-4736-AF31-B557F44A8DEB}" type="presParOf" srcId="{FD57DEB1-6EE1-480E-9CD1-9806C1795DC5}" destId="{4F4EC227-18F6-4E80-8924-654297800F8D}" srcOrd="5" destOrd="0" presId="urn:microsoft.com/office/officeart/2005/8/layout/hList1"/>
    <dgm:cxn modelId="{A531531A-15D7-4F82-AD17-D429E48D13CC}" type="presParOf" srcId="{FD57DEB1-6EE1-480E-9CD1-9806C1795DC5}" destId="{A61D03B1-1C1A-437B-8E34-23728F942DDF}" srcOrd="6" destOrd="0" presId="urn:microsoft.com/office/officeart/2005/8/layout/hList1"/>
    <dgm:cxn modelId="{D0DB05AC-EA66-4860-ADCD-9F4A8C219FDC}" type="presParOf" srcId="{A61D03B1-1C1A-437B-8E34-23728F942DDF}" destId="{7D0FCFAD-4296-4086-9E5C-F7BFF170148E}" srcOrd="0" destOrd="0" presId="urn:microsoft.com/office/officeart/2005/8/layout/hList1"/>
    <dgm:cxn modelId="{8454D7DE-72C6-4F9B-9314-03D9E77F9F5E}" type="presParOf" srcId="{A61D03B1-1C1A-437B-8E34-23728F942DDF}" destId="{8C4EF841-5042-4ACF-B7BA-20220400326C}" srcOrd="1" destOrd="0" presId="urn:microsoft.com/office/officeart/2005/8/layout/hList1"/>
    <dgm:cxn modelId="{6C97AB25-098D-4895-86FB-5B2F7A8A7C59}" type="presParOf" srcId="{FD57DEB1-6EE1-480E-9CD1-9806C1795DC5}" destId="{A7071960-7A64-4448-9E69-5B7882D72775}" srcOrd="7" destOrd="0" presId="urn:microsoft.com/office/officeart/2005/8/layout/hList1"/>
    <dgm:cxn modelId="{8FB45227-5AAB-4CA5-9052-0D1302425317}" type="presParOf" srcId="{FD57DEB1-6EE1-480E-9CD1-9806C1795DC5}" destId="{748F593D-75CE-4629-BF9D-AC2E8695147D}" srcOrd="8" destOrd="0" presId="urn:microsoft.com/office/officeart/2005/8/layout/hList1"/>
    <dgm:cxn modelId="{23EE7878-1C6F-48C1-B41A-58FB17C87AD1}" type="presParOf" srcId="{748F593D-75CE-4629-BF9D-AC2E8695147D}" destId="{63CE5511-66F9-4065-B855-2AEDED9A065E}" srcOrd="0" destOrd="0" presId="urn:microsoft.com/office/officeart/2005/8/layout/hList1"/>
    <dgm:cxn modelId="{B5FEFB52-25BA-4A95-B4FA-6E0DEEDEB534}" type="presParOf" srcId="{748F593D-75CE-4629-BF9D-AC2E8695147D}" destId="{E930BC10-BA85-4808-AE83-FD2987951BD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214911-CDA9-4D58-8923-8DEA71DA27E3}" type="doc">
      <dgm:prSet loTypeId="urn:microsoft.com/office/officeart/2005/8/layout/hList1" loCatId="list" qsTypeId="urn:microsoft.com/office/officeart/2005/8/quickstyle/simple1#3" qsCatId="simple" csTypeId="urn:microsoft.com/office/officeart/2005/8/colors/accent1_2#2" csCatId="accent1" phldr="1"/>
      <dgm:spPr/>
      <dgm:t>
        <a:bodyPr/>
        <a:lstStyle/>
        <a:p>
          <a:endParaRPr lang="it-IT"/>
        </a:p>
      </dgm:t>
    </dgm:pt>
    <dgm:pt modelId="{734FA7BD-4D25-41DA-BD1C-F491E3DAB67F}">
      <dgm:prSet phldrT="[Testo]" custT="1"/>
      <dgm:spPr/>
      <dgm:t>
        <a:bodyPr/>
        <a:lstStyle/>
        <a:p>
          <a:pPr>
            <a:buFont typeface="Arial" panose="020B0604020202020204" pitchFamily="34" charset="0"/>
            <a:buChar char="●"/>
          </a:pPr>
          <a:r>
            <a:rPr lang="it-IT" sz="1400" b="1" u="none" dirty="0"/>
            <a:t>Obiettivi:</a:t>
          </a:r>
          <a:endParaRPr lang="it-IT" sz="1400" dirty="0"/>
        </a:p>
      </dgm:t>
    </dgm:pt>
    <dgm:pt modelId="{B1E5BC2F-4735-434D-99C7-03ED63E2120E}" type="parTrans" cxnId="{E62A275A-E3F1-4EB7-9035-DD5ABF6F1ADB}">
      <dgm:prSet/>
      <dgm:spPr/>
      <dgm:t>
        <a:bodyPr/>
        <a:lstStyle/>
        <a:p>
          <a:endParaRPr lang="it-IT" sz="1400"/>
        </a:p>
      </dgm:t>
    </dgm:pt>
    <dgm:pt modelId="{73335528-67B9-42D6-8E49-B60BEEACBB7D}" type="sibTrans" cxnId="{E62A275A-E3F1-4EB7-9035-DD5ABF6F1ADB}">
      <dgm:prSet/>
      <dgm:spPr/>
      <dgm:t>
        <a:bodyPr/>
        <a:lstStyle/>
        <a:p>
          <a:endParaRPr lang="it-IT" sz="1400"/>
        </a:p>
      </dgm:t>
    </dgm:pt>
    <dgm:pt modelId="{36B1930C-3013-4501-AAE9-ADB504489F6A}">
      <dgm:prSet custT="1"/>
      <dgm:spPr/>
      <dgm:t>
        <a:bodyPr/>
        <a:lstStyle/>
        <a:p>
          <a:r>
            <a:rPr lang="it-IT" sz="1400" b="1" u="none" dirty="0"/>
            <a:t>Dimensioni di analisi</a:t>
          </a:r>
          <a:endParaRPr lang="it-IT" sz="1400" dirty="0"/>
        </a:p>
      </dgm:t>
    </dgm:pt>
    <dgm:pt modelId="{3CDD16F8-AD55-4DF1-A021-0A350E2A7C71}" type="parTrans" cxnId="{9E37EC07-C4AF-4563-93F4-B5B1157485FD}">
      <dgm:prSet/>
      <dgm:spPr/>
      <dgm:t>
        <a:bodyPr/>
        <a:lstStyle/>
        <a:p>
          <a:endParaRPr lang="it-IT" sz="1400"/>
        </a:p>
      </dgm:t>
    </dgm:pt>
    <dgm:pt modelId="{2695E06B-1BF4-44F9-BB27-B0ABE67290D0}" type="sibTrans" cxnId="{9E37EC07-C4AF-4563-93F4-B5B1157485FD}">
      <dgm:prSet/>
      <dgm:spPr/>
      <dgm:t>
        <a:bodyPr/>
        <a:lstStyle/>
        <a:p>
          <a:endParaRPr lang="it-IT" sz="1400"/>
        </a:p>
      </dgm:t>
    </dgm:pt>
    <dgm:pt modelId="{00260E89-3827-418C-8884-6625C7030853}">
      <dgm:prSet phldrT="[Testo]" custT="1"/>
      <dgm:spPr/>
      <dgm:t>
        <a:bodyPr/>
        <a:lstStyle/>
        <a:p>
          <a:pPr>
            <a:buFont typeface="Arial" panose="020B0604020202020204" pitchFamily="34" charset="0"/>
            <a:buChar char="●"/>
          </a:pPr>
          <a:r>
            <a:rPr lang="it-IT" sz="1400" u="none" dirty="0"/>
            <a:t>macroaree di interesse ai fini della valutazione</a:t>
          </a:r>
          <a:endParaRPr lang="it-IT" sz="1400" dirty="0"/>
        </a:p>
      </dgm:t>
    </dgm:pt>
    <dgm:pt modelId="{D50E17D9-0012-4AAF-8B88-0091C6F7B3C4}" type="parTrans" cxnId="{46DB2EA3-1753-4B37-B45B-1CC94ACFF0C8}">
      <dgm:prSet/>
      <dgm:spPr/>
      <dgm:t>
        <a:bodyPr/>
        <a:lstStyle/>
        <a:p>
          <a:endParaRPr lang="it-IT" sz="1400"/>
        </a:p>
      </dgm:t>
    </dgm:pt>
    <dgm:pt modelId="{5372DD3E-2FC7-4AAC-9C4D-51A1D85CE6D1}" type="sibTrans" cxnId="{46DB2EA3-1753-4B37-B45B-1CC94ACFF0C8}">
      <dgm:prSet/>
      <dgm:spPr/>
      <dgm:t>
        <a:bodyPr/>
        <a:lstStyle/>
        <a:p>
          <a:endParaRPr lang="it-IT" sz="1400"/>
        </a:p>
      </dgm:t>
    </dgm:pt>
    <dgm:pt modelId="{0C9E29C5-2F0C-4916-BAC3-51C9B08427C7}">
      <dgm:prSet custT="1"/>
      <dgm:spPr/>
      <dgm:t>
        <a:bodyPr/>
        <a:lstStyle/>
        <a:p>
          <a:r>
            <a:rPr lang="it-IT" sz="1400" u="none" dirty="0"/>
            <a:t>sono una traduzione in elementi concreti connessi alle dimensioni di valutazione e alle attività realizzate sia in termini di processo che di esito. </a:t>
          </a:r>
          <a:endParaRPr lang="it-IT" sz="1400" dirty="0"/>
        </a:p>
      </dgm:t>
    </dgm:pt>
    <dgm:pt modelId="{07A4D943-839D-4D00-BD72-2EC4D4E8AFEE}" type="parTrans" cxnId="{E4F4B048-123C-4AFF-8D4A-FBB65220D6A0}">
      <dgm:prSet/>
      <dgm:spPr/>
      <dgm:t>
        <a:bodyPr/>
        <a:lstStyle/>
        <a:p>
          <a:endParaRPr lang="it-IT" sz="1400"/>
        </a:p>
      </dgm:t>
    </dgm:pt>
    <dgm:pt modelId="{CA991B4D-AE4F-4C02-AC45-CEF7C25FF2A5}" type="sibTrans" cxnId="{E4F4B048-123C-4AFF-8D4A-FBB65220D6A0}">
      <dgm:prSet/>
      <dgm:spPr/>
      <dgm:t>
        <a:bodyPr/>
        <a:lstStyle/>
        <a:p>
          <a:endParaRPr lang="it-IT" sz="1400"/>
        </a:p>
      </dgm:t>
    </dgm:pt>
    <dgm:pt modelId="{A4A59BB1-F23B-469F-B236-0FFC083AD3C8}">
      <dgm:prSet custT="1"/>
      <dgm:spPr/>
      <dgm:t>
        <a:bodyPr/>
        <a:lstStyle/>
        <a:p>
          <a:r>
            <a:rPr lang="it-IT" sz="1400" dirty="0"/>
            <a:t>ogni elemento di valutazione è declinato in indicatori misurabili chiaramente definiti. </a:t>
          </a:r>
        </a:p>
      </dgm:t>
    </dgm:pt>
    <dgm:pt modelId="{17B5656E-B3CA-4942-893D-3BC34BB65258}" type="parTrans" cxnId="{E60B518F-776E-40CA-AA85-D5854A9D31DC}">
      <dgm:prSet/>
      <dgm:spPr/>
      <dgm:t>
        <a:bodyPr/>
        <a:lstStyle/>
        <a:p>
          <a:endParaRPr lang="it-IT" sz="1400"/>
        </a:p>
      </dgm:t>
    </dgm:pt>
    <dgm:pt modelId="{A7C30F10-0290-4C37-A055-10C1EE7AB5FA}" type="sibTrans" cxnId="{E60B518F-776E-40CA-AA85-D5854A9D31DC}">
      <dgm:prSet/>
      <dgm:spPr/>
      <dgm:t>
        <a:bodyPr/>
        <a:lstStyle/>
        <a:p>
          <a:endParaRPr lang="it-IT" sz="1400"/>
        </a:p>
      </dgm:t>
    </dgm:pt>
    <dgm:pt modelId="{A29D4606-3F0D-4452-8275-A043BDB02237}">
      <dgm:prSet custT="1"/>
      <dgm:spPr/>
      <dgm:t>
        <a:bodyPr/>
        <a:lstStyle/>
        <a:p>
          <a:r>
            <a:rPr lang="it-IT" sz="1400" b="1" u="none" dirty="0"/>
            <a:t>Elementi di valutazione </a:t>
          </a:r>
          <a:br>
            <a:rPr lang="it-IT" sz="1400" b="1" u="none" dirty="0"/>
          </a:br>
          <a:r>
            <a:rPr lang="it-IT" sz="1400" u="none" dirty="0"/>
            <a:t>(di processo o di esito)</a:t>
          </a:r>
          <a:endParaRPr lang="it-IT" sz="1400" dirty="0"/>
        </a:p>
      </dgm:t>
    </dgm:pt>
    <dgm:pt modelId="{B5B7F7A8-4B06-4022-8A24-83FDBD3EB5C4}" type="parTrans" cxnId="{E7B304E4-C86A-4CB4-8AE9-8DD7CC3013F3}">
      <dgm:prSet/>
      <dgm:spPr/>
      <dgm:t>
        <a:bodyPr/>
        <a:lstStyle/>
        <a:p>
          <a:endParaRPr lang="it-IT" sz="1400"/>
        </a:p>
      </dgm:t>
    </dgm:pt>
    <dgm:pt modelId="{32C2B391-5B5D-41DF-932E-42695EB00048}" type="sibTrans" cxnId="{E7B304E4-C86A-4CB4-8AE9-8DD7CC3013F3}">
      <dgm:prSet/>
      <dgm:spPr/>
      <dgm:t>
        <a:bodyPr/>
        <a:lstStyle/>
        <a:p>
          <a:endParaRPr lang="it-IT" sz="1400"/>
        </a:p>
      </dgm:t>
    </dgm:pt>
    <dgm:pt modelId="{4D8711FB-A2F5-4B06-BC28-EA29A91E4E32}">
      <dgm:prSet custT="1"/>
      <dgm:spPr/>
      <dgm:t>
        <a:bodyPr/>
        <a:lstStyle/>
        <a:p>
          <a:r>
            <a:rPr lang="it-IT" sz="1400" b="1" dirty="0"/>
            <a:t>Indicatori </a:t>
          </a:r>
          <a:r>
            <a:rPr lang="it-IT" sz="1400" dirty="0"/>
            <a:t>(di processo e di esito):</a:t>
          </a:r>
        </a:p>
      </dgm:t>
    </dgm:pt>
    <dgm:pt modelId="{E37E0886-EAFE-4C67-A815-72F27668385E}" type="parTrans" cxnId="{C902F28F-A4AB-4BC3-A9A2-178C97301901}">
      <dgm:prSet/>
      <dgm:spPr/>
      <dgm:t>
        <a:bodyPr/>
        <a:lstStyle/>
        <a:p>
          <a:endParaRPr lang="it-IT" sz="1400"/>
        </a:p>
      </dgm:t>
    </dgm:pt>
    <dgm:pt modelId="{86CB1D4C-0A31-4FD1-A9C1-34D7191B50A8}" type="sibTrans" cxnId="{C902F28F-A4AB-4BC3-A9A2-178C97301901}">
      <dgm:prSet/>
      <dgm:spPr/>
      <dgm:t>
        <a:bodyPr/>
        <a:lstStyle/>
        <a:p>
          <a:endParaRPr lang="it-IT" sz="1400"/>
        </a:p>
      </dgm:t>
    </dgm:pt>
    <dgm:pt modelId="{76B40FED-3B99-4586-9288-94C3B0D2F1A8}">
      <dgm:prSet phldrT="[Testo]" custT="1"/>
      <dgm:spPr/>
      <dgm:t>
        <a:bodyPr/>
        <a:lstStyle/>
        <a:p>
          <a:pPr>
            <a:buFont typeface="Arial" panose="020B0604020202020204" pitchFamily="34" charset="0"/>
            <a:buChar char="●"/>
          </a:pPr>
          <a:r>
            <a:rPr lang="it-IT" sz="1400" u="none" dirty="0"/>
            <a:t>condizioni e i risultati attesi verso i quali una politica/un intervento dovrebbe tendere al fine di risolvere o “alleviare” i problemi per i quali le organizzazioni si impegnano a dare risposta. </a:t>
          </a:r>
          <a:endParaRPr lang="it-IT" sz="1400" dirty="0"/>
        </a:p>
      </dgm:t>
    </dgm:pt>
    <dgm:pt modelId="{A71AF00E-E422-4B27-977C-2818C612677E}" type="parTrans" cxnId="{ED204B77-371D-4D34-8469-B8E9B650CB41}">
      <dgm:prSet/>
      <dgm:spPr/>
      <dgm:t>
        <a:bodyPr/>
        <a:lstStyle/>
        <a:p>
          <a:endParaRPr lang="it-IT" sz="1400"/>
        </a:p>
      </dgm:t>
    </dgm:pt>
    <dgm:pt modelId="{B87BD20D-53F0-4F78-B1D8-517AA47482F1}" type="sibTrans" cxnId="{ED204B77-371D-4D34-8469-B8E9B650CB41}">
      <dgm:prSet/>
      <dgm:spPr/>
      <dgm:t>
        <a:bodyPr/>
        <a:lstStyle/>
        <a:p>
          <a:endParaRPr lang="it-IT" sz="1400"/>
        </a:p>
      </dgm:t>
    </dgm:pt>
    <dgm:pt modelId="{BD8D9820-5CD3-4619-B827-24394538F22C}">
      <dgm:prSet phldrT="[Testo]" custT="1"/>
      <dgm:spPr/>
      <dgm:t>
        <a:bodyPr/>
        <a:lstStyle/>
        <a:p>
          <a:pPr>
            <a:buFont typeface="Arial" panose="020B0604020202020204" pitchFamily="34" charset="0"/>
            <a:buChar char="●"/>
          </a:pPr>
          <a:r>
            <a:rPr lang="it-IT" sz="1400" u="none" dirty="0"/>
            <a:t>La declinazione degli obiettivi comuni per aree di aggregazione funzionale è necessaria per definire un orizzonte di spazio comune del lungo periodo, </a:t>
          </a:r>
          <a:endParaRPr lang="it-IT" sz="1400" dirty="0"/>
        </a:p>
      </dgm:t>
    </dgm:pt>
    <dgm:pt modelId="{17F838D7-FA2C-4D7C-A610-1DF984FBBE6C}" type="parTrans" cxnId="{3B1CC728-F0C7-43BE-8434-E83672BDAE57}">
      <dgm:prSet/>
      <dgm:spPr/>
      <dgm:t>
        <a:bodyPr/>
        <a:lstStyle/>
        <a:p>
          <a:endParaRPr lang="it-IT" sz="1400"/>
        </a:p>
      </dgm:t>
    </dgm:pt>
    <dgm:pt modelId="{E3C182CA-11A3-40F1-BAC6-DA3095DA5465}" type="sibTrans" cxnId="{3B1CC728-F0C7-43BE-8434-E83672BDAE57}">
      <dgm:prSet/>
      <dgm:spPr/>
      <dgm:t>
        <a:bodyPr/>
        <a:lstStyle/>
        <a:p>
          <a:endParaRPr lang="it-IT" sz="1400"/>
        </a:p>
      </dgm:t>
    </dgm:pt>
    <dgm:pt modelId="{0F7A0AEF-120A-41BC-8D39-14BB3BE9A1BF}">
      <dgm:prSet custT="1"/>
      <dgm:spPr/>
      <dgm:t>
        <a:bodyPr/>
        <a:lstStyle/>
        <a:p>
          <a:r>
            <a:rPr lang="it-IT" sz="1400" u="none" dirty="0"/>
            <a:t>le proprietà significative dell'oggetto individuato, attraverso le quale si approfondisce l‘obiettivo scomponendolo in dimensioni che ne favoriscono l’analisi. </a:t>
          </a:r>
          <a:endParaRPr lang="it-IT" sz="1400" dirty="0"/>
        </a:p>
      </dgm:t>
    </dgm:pt>
    <dgm:pt modelId="{27A7AB63-555B-4FC5-A33C-4002F36D5766}" type="parTrans" cxnId="{B1297EF7-5F88-4D0A-BEEE-2CE46C853414}">
      <dgm:prSet/>
      <dgm:spPr/>
      <dgm:t>
        <a:bodyPr/>
        <a:lstStyle/>
        <a:p>
          <a:endParaRPr lang="it-IT" sz="1400"/>
        </a:p>
      </dgm:t>
    </dgm:pt>
    <dgm:pt modelId="{2C3050BF-42C5-4D31-BE7B-DEFE0D816C03}" type="sibTrans" cxnId="{B1297EF7-5F88-4D0A-BEEE-2CE46C853414}">
      <dgm:prSet/>
      <dgm:spPr/>
      <dgm:t>
        <a:bodyPr/>
        <a:lstStyle/>
        <a:p>
          <a:endParaRPr lang="it-IT" sz="1400"/>
        </a:p>
      </dgm:t>
    </dgm:pt>
    <dgm:pt modelId="{ED32072A-6A63-400A-BFA3-6D553060F4F1}">
      <dgm:prSet custT="1"/>
      <dgm:spPr/>
      <dgm:t>
        <a:bodyPr/>
        <a:lstStyle/>
        <a:p>
          <a:r>
            <a:rPr lang="it-IT" sz="1400" u="none" dirty="0"/>
            <a:t>rappresentano un micro-livello aggregabile degli obiettivi, più direttamente osservabile. </a:t>
          </a:r>
          <a:endParaRPr lang="it-IT" sz="1400" dirty="0"/>
        </a:p>
      </dgm:t>
    </dgm:pt>
    <dgm:pt modelId="{86D90D9A-9FFA-41AC-BE25-298140160BF2}" type="parTrans" cxnId="{9F6AAB9A-C2A8-468C-B707-11F3F4F76C45}">
      <dgm:prSet/>
      <dgm:spPr/>
      <dgm:t>
        <a:bodyPr/>
        <a:lstStyle/>
        <a:p>
          <a:endParaRPr lang="it-IT" sz="1400"/>
        </a:p>
      </dgm:t>
    </dgm:pt>
    <dgm:pt modelId="{8C1DE0C1-2D75-4993-BC3F-43D17C237878}" type="sibTrans" cxnId="{9F6AAB9A-C2A8-468C-B707-11F3F4F76C45}">
      <dgm:prSet/>
      <dgm:spPr/>
      <dgm:t>
        <a:bodyPr/>
        <a:lstStyle/>
        <a:p>
          <a:endParaRPr lang="it-IT" sz="1400"/>
        </a:p>
      </dgm:t>
    </dgm:pt>
    <dgm:pt modelId="{FFAE99E9-949D-4EE3-84CD-14D41D46DDF6}">
      <dgm:prSet custT="1"/>
      <dgm:spPr/>
      <dgm:t>
        <a:bodyPr/>
        <a:lstStyle/>
        <a:p>
          <a:r>
            <a:rPr lang="it-IT" sz="1400" u="none" dirty="0"/>
            <a:t>necessaria al fine di identificare livelli di obiettivi diversi, a livello di singolo </a:t>
          </a:r>
          <a:r>
            <a:rPr lang="it-IT" sz="1400" i="1" u="none" dirty="0"/>
            <a:t>utente</a:t>
          </a:r>
          <a:r>
            <a:rPr lang="it-IT" sz="1400" u="none" dirty="0"/>
            <a:t>, a livello di </a:t>
          </a:r>
          <a:r>
            <a:rPr lang="it-IT" sz="1400" i="1" u="none" dirty="0"/>
            <a:t>rete</a:t>
          </a:r>
          <a:r>
            <a:rPr lang="it-IT" sz="1400" u="none" dirty="0"/>
            <a:t> e a livello di </a:t>
          </a:r>
          <a:r>
            <a:rPr lang="it-IT" sz="1400" i="1" u="none" dirty="0"/>
            <a:t>comunità</a:t>
          </a:r>
          <a:r>
            <a:rPr lang="it-IT" sz="1400" u="none" dirty="0"/>
            <a:t>.</a:t>
          </a:r>
          <a:endParaRPr lang="it-IT" sz="1400" dirty="0"/>
        </a:p>
      </dgm:t>
    </dgm:pt>
    <dgm:pt modelId="{33E936C9-D8A1-4DFC-8D89-0E72E776F6B4}" type="parTrans" cxnId="{02D40D23-F61B-471D-BBDF-2328C68D9FFC}">
      <dgm:prSet/>
      <dgm:spPr/>
      <dgm:t>
        <a:bodyPr/>
        <a:lstStyle/>
        <a:p>
          <a:endParaRPr lang="it-IT" sz="1400"/>
        </a:p>
      </dgm:t>
    </dgm:pt>
    <dgm:pt modelId="{05E2BF21-DF48-41BE-8D70-23CEF3831CBC}" type="sibTrans" cxnId="{02D40D23-F61B-471D-BBDF-2328C68D9FFC}">
      <dgm:prSet/>
      <dgm:spPr/>
      <dgm:t>
        <a:bodyPr/>
        <a:lstStyle/>
        <a:p>
          <a:endParaRPr lang="it-IT" sz="1400"/>
        </a:p>
      </dgm:t>
    </dgm:pt>
    <dgm:pt modelId="{896F025F-6AD9-4AEB-8DDD-3641F6A72705}">
      <dgm:prSet custT="1"/>
      <dgm:spPr/>
      <dgm:t>
        <a:bodyPr/>
        <a:lstStyle/>
        <a:p>
          <a:r>
            <a:rPr lang="it-IT" sz="1400" u="none" dirty="0"/>
            <a:t>Gli elementi di valutazione sono entità direttamente osservabili/quantificabili/misurabili</a:t>
          </a:r>
          <a:endParaRPr lang="it-IT" sz="1400" dirty="0"/>
        </a:p>
      </dgm:t>
    </dgm:pt>
    <dgm:pt modelId="{543CD68B-1E2D-4567-85E8-1289F154A09C}" type="parTrans" cxnId="{8B100ACD-7A45-4895-886C-A9762F87147E}">
      <dgm:prSet/>
      <dgm:spPr/>
      <dgm:t>
        <a:bodyPr/>
        <a:lstStyle/>
        <a:p>
          <a:endParaRPr lang="it-IT" sz="1400"/>
        </a:p>
      </dgm:t>
    </dgm:pt>
    <dgm:pt modelId="{9DF5B09E-FE36-4B0F-8035-06D2F78C039D}" type="sibTrans" cxnId="{8B100ACD-7A45-4895-886C-A9762F87147E}">
      <dgm:prSet/>
      <dgm:spPr/>
      <dgm:t>
        <a:bodyPr/>
        <a:lstStyle/>
        <a:p>
          <a:endParaRPr lang="it-IT" sz="1400"/>
        </a:p>
      </dgm:t>
    </dgm:pt>
    <dgm:pt modelId="{00642CC6-D49A-4623-9041-854B3936BBD6}">
      <dgm:prSet custT="1"/>
      <dgm:spPr/>
      <dgm:t>
        <a:bodyPr/>
        <a:lstStyle/>
        <a:p>
          <a:r>
            <a:rPr lang="it-IT" sz="1400" dirty="0"/>
            <a:t>Si distinguono tra indicatori di esito e indicatori di processo. </a:t>
          </a:r>
        </a:p>
      </dgm:t>
    </dgm:pt>
    <dgm:pt modelId="{ABF09750-1A05-401A-BF81-A568EAA015D3}" type="parTrans" cxnId="{A1D90843-D368-42C1-B415-F0458566A823}">
      <dgm:prSet/>
      <dgm:spPr/>
      <dgm:t>
        <a:bodyPr/>
        <a:lstStyle/>
        <a:p>
          <a:endParaRPr lang="it-IT" sz="1400"/>
        </a:p>
      </dgm:t>
    </dgm:pt>
    <dgm:pt modelId="{C78CE1B2-01E8-4972-833C-6ED245AF8792}" type="sibTrans" cxnId="{A1D90843-D368-42C1-B415-F0458566A823}">
      <dgm:prSet/>
      <dgm:spPr/>
      <dgm:t>
        <a:bodyPr/>
        <a:lstStyle/>
        <a:p>
          <a:endParaRPr lang="it-IT" sz="1400"/>
        </a:p>
      </dgm:t>
    </dgm:pt>
    <dgm:pt modelId="{34C8A056-7D85-4C2C-A39C-4D284EC9E3CC}">
      <dgm:prSet custT="1"/>
      <dgm:spPr/>
      <dgm:t>
        <a:bodyPr/>
        <a:lstStyle/>
        <a:p>
          <a:r>
            <a:rPr lang="it-IT" sz="1400" dirty="0"/>
            <a:t>Gli indicatori sono una rappresentazione quali/quantitativa degli elementi di valutazione. </a:t>
          </a:r>
        </a:p>
      </dgm:t>
    </dgm:pt>
    <dgm:pt modelId="{41D3EA81-151B-4A87-A825-08C1FAEC5C67}" type="parTrans" cxnId="{2736F5BF-306F-4C33-9A52-9EE6BE2BE90E}">
      <dgm:prSet/>
      <dgm:spPr/>
      <dgm:t>
        <a:bodyPr/>
        <a:lstStyle/>
        <a:p>
          <a:endParaRPr lang="it-IT" sz="1400"/>
        </a:p>
      </dgm:t>
    </dgm:pt>
    <dgm:pt modelId="{DF2FF7E9-9F5C-421D-93A7-6C54DB57CE52}" type="sibTrans" cxnId="{2736F5BF-306F-4C33-9A52-9EE6BE2BE90E}">
      <dgm:prSet/>
      <dgm:spPr/>
      <dgm:t>
        <a:bodyPr/>
        <a:lstStyle/>
        <a:p>
          <a:endParaRPr lang="it-IT" sz="1400"/>
        </a:p>
      </dgm:t>
    </dgm:pt>
    <dgm:pt modelId="{DA2DC25E-6B5E-440F-8817-47D1DCF232D3}">
      <dgm:prSet custT="1"/>
      <dgm:spPr/>
      <dgm:t>
        <a:bodyPr/>
        <a:lstStyle/>
        <a:p>
          <a:r>
            <a:rPr lang="it-IT" sz="1400" dirty="0"/>
            <a:t>Generalmente assumono la forma di quantità, descrizioni narrative, valutazioni di presenza/assenza (dicotomiche) o talvolta di rapporti tra quantità.</a:t>
          </a:r>
        </a:p>
      </dgm:t>
    </dgm:pt>
    <dgm:pt modelId="{1A193D27-4545-4E00-8981-2F367CD9E743}" type="parTrans" cxnId="{A5BA69CD-7D82-4518-8C0A-51F9C2715523}">
      <dgm:prSet/>
      <dgm:spPr/>
      <dgm:t>
        <a:bodyPr/>
        <a:lstStyle/>
        <a:p>
          <a:endParaRPr lang="it-IT" sz="1400"/>
        </a:p>
      </dgm:t>
    </dgm:pt>
    <dgm:pt modelId="{87A717F5-2720-4CF2-9C81-73087374EC55}" type="sibTrans" cxnId="{A5BA69CD-7D82-4518-8C0A-51F9C2715523}">
      <dgm:prSet/>
      <dgm:spPr/>
      <dgm:t>
        <a:bodyPr/>
        <a:lstStyle/>
        <a:p>
          <a:endParaRPr lang="it-IT" sz="1400"/>
        </a:p>
      </dgm:t>
    </dgm:pt>
    <dgm:pt modelId="{8F507E68-B9A1-418D-888C-54B0552B7696}" type="pres">
      <dgm:prSet presAssocID="{98214911-CDA9-4D58-8923-8DEA71DA27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1916CF3-741F-44CF-9E07-A0A2AB403ED6}" type="pres">
      <dgm:prSet presAssocID="{734FA7BD-4D25-41DA-BD1C-F491E3DAB67F}" presName="composite" presStyleCnt="0"/>
      <dgm:spPr/>
    </dgm:pt>
    <dgm:pt modelId="{6D641117-DB93-426B-89A1-DDD496959C3E}" type="pres">
      <dgm:prSet presAssocID="{734FA7BD-4D25-41DA-BD1C-F491E3DAB67F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3EE09A0-3D6B-4B92-9169-2A9F4ACC7E29}" type="pres">
      <dgm:prSet presAssocID="{734FA7BD-4D25-41DA-BD1C-F491E3DAB67F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8482E55-7B36-4DFB-86B4-263069FF0EC1}" type="pres">
      <dgm:prSet presAssocID="{73335528-67B9-42D6-8E49-B60BEEACBB7D}" presName="space" presStyleCnt="0"/>
      <dgm:spPr/>
    </dgm:pt>
    <dgm:pt modelId="{718DBFE2-1656-4034-8448-ECC434688E99}" type="pres">
      <dgm:prSet presAssocID="{36B1930C-3013-4501-AAE9-ADB504489F6A}" presName="composite" presStyleCnt="0"/>
      <dgm:spPr/>
    </dgm:pt>
    <dgm:pt modelId="{44F6740C-33D9-446E-BA71-D6F91D835CB9}" type="pres">
      <dgm:prSet presAssocID="{36B1930C-3013-4501-AAE9-ADB504489F6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255AFD3-0F73-4467-85FD-2B5360ACB3A3}" type="pres">
      <dgm:prSet presAssocID="{36B1930C-3013-4501-AAE9-ADB504489F6A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9EBE759-7664-4FA0-BFFF-EAB5D7FD8A4D}" type="pres">
      <dgm:prSet presAssocID="{2695E06B-1BF4-44F9-BB27-B0ABE67290D0}" presName="space" presStyleCnt="0"/>
      <dgm:spPr/>
    </dgm:pt>
    <dgm:pt modelId="{E561EB3D-56FD-47DD-9B9B-1267A80A3FF6}" type="pres">
      <dgm:prSet presAssocID="{A29D4606-3F0D-4452-8275-A043BDB02237}" presName="composite" presStyleCnt="0"/>
      <dgm:spPr/>
    </dgm:pt>
    <dgm:pt modelId="{911087F7-47FD-4AFC-9731-F47A03D2AF33}" type="pres">
      <dgm:prSet presAssocID="{A29D4606-3F0D-4452-8275-A043BDB0223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790FBA8-E13F-477C-9C25-F6FFEF4E5701}" type="pres">
      <dgm:prSet presAssocID="{A29D4606-3F0D-4452-8275-A043BDB0223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E36A5E-E7AB-4FF8-A298-349471DC1C02}" type="pres">
      <dgm:prSet presAssocID="{32C2B391-5B5D-41DF-932E-42695EB00048}" presName="space" presStyleCnt="0"/>
      <dgm:spPr/>
    </dgm:pt>
    <dgm:pt modelId="{9DB5BA69-BC40-48C7-B568-DCF67264D015}" type="pres">
      <dgm:prSet presAssocID="{4D8711FB-A2F5-4B06-BC28-EA29A91E4E32}" presName="composite" presStyleCnt="0"/>
      <dgm:spPr/>
    </dgm:pt>
    <dgm:pt modelId="{BE56C6D0-C9EB-4595-961F-C0F92218CB66}" type="pres">
      <dgm:prSet presAssocID="{4D8711FB-A2F5-4B06-BC28-EA29A91E4E32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B5A8132-5000-4AC9-A9AC-1F61419C302F}" type="pres">
      <dgm:prSet presAssocID="{4D8711FB-A2F5-4B06-BC28-EA29A91E4E32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AF6F05B-0C73-4CEB-B861-B55AC9D79574}" type="presOf" srcId="{ED32072A-6A63-400A-BFA3-6D553060F4F1}" destId="{2255AFD3-0F73-4467-85FD-2B5360ACB3A3}" srcOrd="0" destOrd="1" presId="urn:microsoft.com/office/officeart/2005/8/layout/hList1"/>
    <dgm:cxn modelId="{146EA3FB-A035-4356-9A55-20AFA38E362B}" type="presOf" srcId="{98214911-CDA9-4D58-8923-8DEA71DA27E3}" destId="{8F507E68-B9A1-418D-888C-54B0552B7696}" srcOrd="0" destOrd="0" presId="urn:microsoft.com/office/officeart/2005/8/layout/hList1"/>
    <dgm:cxn modelId="{C902F28F-A4AB-4BC3-A9A2-178C97301901}" srcId="{98214911-CDA9-4D58-8923-8DEA71DA27E3}" destId="{4D8711FB-A2F5-4B06-BC28-EA29A91E4E32}" srcOrd="3" destOrd="0" parTransId="{E37E0886-EAFE-4C67-A815-72F27668385E}" sibTransId="{86CB1D4C-0A31-4FD1-A9C1-34D7191B50A8}"/>
    <dgm:cxn modelId="{E3AC710B-B4D3-4579-9592-78EC071541BA}" type="presOf" srcId="{734FA7BD-4D25-41DA-BD1C-F491E3DAB67F}" destId="{6D641117-DB93-426B-89A1-DDD496959C3E}" srcOrd="0" destOrd="0" presId="urn:microsoft.com/office/officeart/2005/8/layout/hList1"/>
    <dgm:cxn modelId="{897215ED-7E08-4A27-91F9-9C74AB7B4A9B}" type="presOf" srcId="{00260E89-3827-418C-8884-6625C7030853}" destId="{A3EE09A0-3D6B-4B92-9169-2A9F4ACC7E29}" srcOrd="0" destOrd="0" presId="urn:microsoft.com/office/officeart/2005/8/layout/hList1"/>
    <dgm:cxn modelId="{60EF647C-EFD3-43FB-9060-456CFF193623}" type="presOf" srcId="{896F025F-6AD9-4AEB-8DDD-3641F6A72705}" destId="{3790FBA8-E13F-477C-9C25-F6FFEF4E5701}" srcOrd="0" destOrd="1" presId="urn:microsoft.com/office/officeart/2005/8/layout/hList1"/>
    <dgm:cxn modelId="{9B6CB8DF-AB7F-4B7E-BEF1-692B4899AB5A}" type="presOf" srcId="{0F7A0AEF-120A-41BC-8D39-14BB3BE9A1BF}" destId="{2255AFD3-0F73-4467-85FD-2B5360ACB3A3}" srcOrd="0" destOrd="0" presId="urn:microsoft.com/office/officeart/2005/8/layout/hList1"/>
    <dgm:cxn modelId="{A03DCDC8-336F-4DF1-95BB-6743FF774817}" type="presOf" srcId="{BD8D9820-5CD3-4619-B827-24394538F22C}" destId="{A3EE09A0-3D6B-4B92-9169-2A9F4ACC7E29}" srcOrd="0" destOrd="2" presId="urn:microsoft.com/office/officeart/2005/8/layout/hList1"/>
    <dgm:cxn modelId="{C47220C6-C875-4443-82C3-FF6990E4327D}" type="presOf" srcId="{36B1930C-3013-4501-AAE9-ADB504489F6A}" destId="{44F6740C-33D9-446E-BA71-D6F91D835CB9}" srcOrd="0" destOrd="0" presId="urn:microsoft.com/office/officeart/2005/8/layout/hList1"/>
    <dgm:cxn modelId="{E4F4B048-123C-4AFF-8D4A-FBB65220D6A0}" srcId="{A29D4606-3F0D-4452-8275-A043BDB02237}" destId="{0C9E29C5-2F0C-4916-BAC3-51C9B08427C7}" srcOrd="0" destOrd="0" parTransId="{07A4D943-839D-4D00-BD72-2EC4D4E8AFEE}" sibTransId="{CA991B4D-AE4F-4C02-AC45-CEF7C25FF2A5}"/>
    <dgm:cxn modelId="{1C9693B2-3056-45C3-8840-EEDA2E93974C}" type="presOf" srcId="{34C8A056-7D85-4C2C-A39C-4D284EC9E3CC}" destId="{FB5A8132-5000-4AC9-A9AC-1F61419C302F}" srcOrd="0" destOrd="2" presId="urn:microsoft.com/office/officeart/2005/8/layout/hList1"/>
    <dgm:cxn modelId="{339C791F-227B-4ECF-ABCD-FEFA1245EEF8}" type="presOf" srcId="{00642CC6-D49A-4623-9041-854B3936BBD6}" destId="{FB5A8132-5000-4AC9-A9AC-1F61419C302F}" srcOrd="0" destOrd="1" presId="urn:microsoft.com/office/officeart/2005/8/layout/hList1"/>
    <dgm:cxn modelId="{B7E55084-9346-4459-8307-7C3A0A088B06}" type="presOf" srcId="{A4A59BB1-F23B-469F-B236-0FFC083AD3C8}" destId="{FB5A8132-5000-4AC9-A9AC-1F61419C302F}" srcOrd="0" destOrd="0" presId="urn:microsoft.com/office/officeart/2005/8/layout/hList1"/>
    <dgm:cxn modelId="{3F36C6AA-FA13-4A06-B41D-617A69BC8CD7}" type="presOf" srcId="{0C9E29C5-2F0C-4916-BAC3-51C9B08427C7}" destId="{3790FBA8-E13F-477C-9C25-F6FFEF4E5701}" srcOrd="0" destOrd="0" presId="urn:microsoft.com/office/officeart/2005/8/layout/hList1"/>
    <dgm:cxn modelId="{02D40D23-F61B-471D-BBDF-2328C68D9FFC}" srcId="{36B1930C-3013-4501-AAE9-ADB504489F6A}" destId="{FFAE99E9-949D-4EE3-84CD-14D41D46DDF6}" srcOrd="2" destOrd="0" parTransId="{33E936C9-D8A1-4DFC-8D89-0E72E776F6B4}" sibTransId="{05E2BF21-DF48-41BE-8D70-23CEF3831CBC}"/>
    <dgm:cxn modelId="{2736F5BF-306F-4C33-9A52-9EE6BE2BE90E}" srcId="{4D8711FB-A2F5-4B06-BC28-EA29A91E4E32}" destId="{34C8A056-7D85-4C2C-A39C-4D284EC9E3CC}" srcOrd="2" destOrd="0" parTransId="{41D3EA81-151B-4A87-A825-08C1FAEC5C67}" sibTransId="{DF2FF7E9-9F5C-421D-93A7-6C54DB57CE52}"/>
    <dgm:cxn modelId="{9F6AAB9A-C2A8-468C-B707-11F3F4F76C45}" srcId="{36B1930C-3013-4501-AAE9-ADB504489F6A}" destId="{ED32072A-6A63-400A-BFA3-6D553060F4F1}" srcOrd="1" destOrd="0" parTransId="{86D90D9A-9FFA-41AC-BE25-298140160BF2}" sibTransId="{8C1DE0C1-2D75-4993-BC3F-43D17C237878}"/>
    <dgm:cxn modelId="{A1D90843-D368-42C1-B415-F0458566A823}" srcId="{4D8711FB-A2F5-4B06-BC28-EA29A91E4E32}" destId="{00642CC6-D49A-4623-9041-854B3936BBD6}" srcOrd="1" destOrd="0" parTransId="{ABF09750-1A05-401A-BF81-A568EAA015D3}" sibTransId="{C78CE1B2-01E8-4972-833C-6ED245AF8792}"/>
    <dgm:cxn modelId="{8DF0A95B-102C-499E-AA37-601648CC2AF5}" type="presOf" srcId="{A29D4606-3F0D-4452-8275-A043BDB02237}" destId="{911087F7-47FD-4AFC-9731-F47A03D2AF33}" srcOrd="0" destOrd="0" presId="urn:microsoft.com/office/officeart/2005/8/layout/hList1"/>
    <dgm:cxn modelId="{46DB2EA3-1753-4B37-B45B-1CC94ACFF0C8}" srcId="{734FA7BD-4D25-41DA-BD1C-F491E3DAB67F}" destId="{00260E89-3827-418C-8884-6625C7030853}" srcOrd="0" destOrd="0" parTransId="{D50E17D9-0012-4AAF-8B88-0091C6F7B3C4}" sibTransId="{5372DD3E-2FC7-4AAC-9C4D-51A1D85CE6D1}"/>
    <dgm:cxn modelId="{9E37EC07-C4AF-4563-93F4-B5B1157485FD}" srcId="{98214911-CDA9-4D58-8923-8DEA71DA27E3}" destId="{36B1930C-3013-4501-AAE9-ADB504489F6A}" srcOrd="1" destOrd="0" parTransId="{3CDD16F8-AD55-4DF1-A021-0A350E2A7C71}" sibTransId="{2695E06B-1BF4-44F9-BB27-B0ABE67290D0}"/>
    <dgm:cxn modelId="{9BE69115-FCF3-4AF7-A5E2-4ED80AC18C74}" type="presOf" srcId="{4D8711FB-A2F5-4B06-BC28-EA29A91E4E32}" destId="{BE56C6D0-C9EB-4595-961F-C0F92218CB66}" srcOrd="0" destOrd="0" presId="urn:microsoft.com/office/officeart/2005/8/layout/hList1"/>
    <dgm:cxn modelId="{8B100ACD-7A45-4895-886C-A9762F87147E}" srcId="{A29D4606-3F0D-4452-8275-A043BDB02237}" destId="{896F025F-6AD9-4AEB-8DDD-3641F6A72705}" srcOrd="1" destOrd="0" parTransId="{543CD68B-1E2D-4567-85E8-1289F154A09C}" sibTransId="{9DF5B09E-FE36-4B0F-8035-06D2F78C039D}"/>
    <dgm:cxn modelId="{E7B304E4-C86A-4CB4-8AE9-8DD7CC3013F3}" srcId="{98214911-CDA9-4D58-8923-8DEA71DA27E3}" destId="{A29D4606-3F0D-4452-8275-A043BDB02237}" srcOrd="2" destOrd="0" parTransId="{B5B7F7A8-4B06-4022-8A24-83FDBD3EB5C4}" sibTransId="{32C2B391-5B5D-41DF-932E-42695EB00048}"/>
    <dgm:cxn modelId="{23197C20-F4F3-4FC8-BD00-E113E8288FA8}" type="presOf" srcId="{FFAE99E9-949D-4EE3-84CD-14D41D46DDF6}" destId="{2255AFD3-0F73-4467-85FD-2B5360ACB3A3}" srcOrd="0" destOrd="2" presId="urn:microsoft.com/office/officeart/2005/8/layout/hList1"/>
    <dgm:cxn modelId="{D3DE41D1-9999-45CF-8C1B-314073846A74}" type="presOf" srcId="{DA2DC25E-6B5E-440F-8817-47D1DCF232D3}" destId="{FB5A8132-5000-4AC9-A9AC-1F61419C302F}" srcOrd="0" destOrd="3" presId="urn:microsoft.com/office/officeart/2005/8/layout/hList1"/>
    <dgm:cxn modelId="{B1297EF7-5F88-4D0A-BEEE-2CE46C853414}" srcId="{36B1930C-3013-4501-AAE9-ADB504489F6A}" destId="{0F7A0AEF-120A-41BC-8D39-14BB3BE9A1BF}" srcOrd="0" destOrd="0" parTransId="{27A7AB63-555B-4FC5-A33C-4002F36D5766}" sibTransId="{2C3050BF-42C5-4D31-BE7B-DEFE0D816C03}"/>
    <dgm:cxn modelId="{E60B518F-776E-40CA-AA85-D5854A9D31DC}" srcId="{4D8711FB-A2F5-4B06-BC28-EA29A91E4E32}" destId="{A4A59BB1-F23B-469F-B236-0FFC083AD3C8}" srcOrd="0" destOrd="0" parTransId="{17B5656E-B3CA-4942-893D-3BC34BB65258}" sibTransId="{A7C30F10-0290-4C37-A055-10C1EE7AB5FA}"/>
    <dgm:cxn modelId="{E6011E20-32B1-4F8B-A3B5-5DF3AA96DB43}" type="presOf" srcId="{76B40FED-3B99-4586-9288-94C3B0D2F1A8}" destId="{A3EE09A0-3D6B-4B92-9169-2A9F4ACC7E29}" srcOrd="0" destOrd="1" presId="urn:microsoft.com/office/officeart/2005/8/layout/hList1"/>
    <dgm:cxn modelId="{E62A275A-E3F1-4EB7-9035-DD5ABF6F1ADB}" srcId="{98214911-CDA9-4D58-8923-8DEA71DA27E3}" destId="{734FA7BD-4D25-41DA-BD1C-F491E3DAB67F}" srcOrd="0" destOrd="0" parTransId="{B1E5BC2F-4735-434D-99C7-03ED63E2120E}" sibTransId="{73335528-67B9-42D6-8E49-B60BEEACBB7D}"/>
    <dgm:cxn modelId="{A5BA69CD-7D82-4518-8C0A-51F9C2715523}" srcId="{4D8711FB-A2F5-4B06-BC28-EA29A91E4E32}" destId="{DA2DC25E-6B5E-440F-8817-47D1DCF232D3}" srcOrd="3" destOrd="0" parTransId="{1A193D27-4545-4E00-8981-2F367CD9E743}" sibTransId="{87A717F5-2720-4CF2-9C81-73087374EC55}"/>
    <dgm:cxn modelId="{3B1CC728-F0C7-43BE-8434-E83672BDAE57}" srcId="{734FA7BD-4D25-41DA-BD1C-F491E3DAB67F}" destId="{BD8D9820-5CD3-4619-B827-24394538F22C}" srcOrd="2" destOrd="0" parTransId="{17F838D7-FA2C-4D7C-A610-1DF984FBBE6C}" sibTransId="{E3C182CA-11A3-40F1-BAC6-DA3095DA5465}"/>
    <dgm:cxn modelId="{ED204B77-371D-4D34-8469-B8E9B650CB41}" srcId="{734FA7BD-4D25-41DA-BD1C-F491E3DAB67F}" destId="{76B40FED-3B99-4586-9288-94C3B0D2F1A8}" srcOrd="1" destOrd="0" parTransId="{A71AF00E-E422-4B27-977C-2818C612677E}" sibTransId="{B87BD20D-53F0-4F78-B1D8-517AA47482F1}"/>
    <dgm:cxn modelId="{62360250-969A-4C11-95AF-B5CCC3BF11E2}" type="presParOf" srcId="{8F507E68-B9A1-418D-888C-54B0552B7696}" destId="{81916CF3-741F-44CF-9E07-A0A2AB403ED6}" srcOrd="0" destOrd="0" presId="urn:microsoft.com/office/officeart/2005/8/layout/hList1"/>
    <dgm:cxn modelId="{830444E6-DE18-41D9-9135-7CE5D7FA28D6}" type="presParOf" srcId="{81916CF3-741F-44CF-9E07-A0A2AB403ED6}" destId="{6D641117-DB93-426B-89A1-DDD496959C3E}" srcOrd="0" destOrd="0" presId="urn:microsoft.com/office/officeart/2005/8/layout/hList1"/>
    <dgm:cxn modelId="{7B45432C-373F-4CB5-8402-7921A5EE83D9}" type="presParOf" srcId="{81916CF3-741F-44CF-9E07-A0A2AB403ED6}" destId="{A3EE09A0-3D6B-4B92-9169-2A9F4ACC7E29}" srcOrd="1" destOrd="0" presId="urn:microsoft.com/office/officeart/2005/8/layout/hList1"/>
    <dgm:cxn modelId="{73E16112-135F-444D-90C4-4093EE954015}" type="presParOf" srcId="{8F507E68-B9A1-418D-888C-54B0552B7696}" destId="{D8482E55-7B36-4DFB-86B4-263069FF0EC1}" srcOrd="1" destOrd="0" presId="urn:microsoft.com/office/officeart/2005/8/layout/hList1"/>
    <dgm:cxn modelId="{78D8A300-0B1B-4E7A-9ED6-4F4F3AB34C62}" type="presParOf" srcId="{8F507E68-B9A1-418D-888C-54B0552B7696}" destId="{718DBFE2-1656-4034-8448-ECC434688E99}" srcOrd="2" destOrd="0" presId="urn:microsoft.com/office/officeart/2005/8/layout/hList1"/>
    <dgm:cxn modelId="{C4C7FE9C-F66E-4DE9-9A9D-03D9B0B0B653}" type="presParOf" srcId="{718DBFE2-1656-4034-8448-ECC434688E99}" destId="{44F6740C-33D9-446E-BA71-D6F91D835CB9}" srcOrd="0" destOrd="0" presId="urn:microsoft.com/office/officeart/2005/8/layout/hList1"/>
    <dgm:cxn modelId="{9C394647-4AA5-462A-805E-4CEA9CF1AE40}" type="presParOf" srcId="{718DBFE2-1656-4034-8448-ECC434688E99}" destId="{2255AFD3-0F73-4467-85FD-2B5360ACB3A3}" srcOrd="1" destOrd="0" presId="urn:microsoft.com/office/officeart/2005/8/layout/hList1"/>
    <dgm:cxn modelId="{D16A6F8A-28CE-4E5E-ADEC-DF90969E8FC0}" type="presParOf" srcId="{8F507E68-B9A1-418D-888C-54B0552B7696}" destId="{99EBE759-7664-4FA0-BFFF-EAB5D7FD8A4D}" srcOrd="3" destOrd="0" presId="urn:microsoft.com/office/officeart/2005/8/layout/hList1"/>
    <dgm:cxn modelId="{ACF9198C-88FA-40CF-A21E-286ECB6E6C9A}" type="presParOf" srcId="{8F507E68-B9A1-418D-888C-54B0552B7696}" destId="{E561EB3D-56FD-47DD-9B9B-1267A80A3FF6}" srcOrd="4" destOrd="0" presId="urn:microsoft.com/office/officeart/2005/8/layout/hList1"/>
    <dgm:cxn modelId="{01661700-0DC4-4302-9FA7-7FD0F2B8E98A}" type="presParOf" srcId="{E561EB3D-56FD-47DD-9B9B-1267A80A3FF6}" destId="{911087F7-47FD-4AFC-9731-F47A03D2AF33}" srcOrd="0" destOrd="0" presId="urn:microsoft.com/office/officeart/2005/8/layout/hList1"/>
    <dgm:cxn modelId="{FCEFAF95-E0CB-4593-84FD-4B472D2C0C81}" type="presParOf" srcId="{E561EB3D-56FD-47DD-9B9B-1267A80A3FF6}" destId="{3790FBA8-E13F-477C-9C25-F6FFEF4E5701}" srcOrd="1" destOrd="0" presId="urn:microsoft.com/office/officeart/2005/8/layout/hList1"/>
    <dgm:cxn modelId="{D6C17330-D1DB-4608-A900-5C6644885551}" type="presParOf" srcId="{8F507E68-B9A1-418D-888C-54B0552B7696}" destId="{25E36A5E-E7AB-4FF8-A298-349471DC1C02}" srcOrd="5" destOrd="0" presId="urn:microsoft.com/office/officeart/2005/8/layout/hList1"/>
    <dgm:cxn modelId="{2EDF8EA2-05E8-49D4-A61E-0354DC9CABB8}" type="presParOf" srcId="{8F507E68-B9A1-418D-888C-54B0552B7696}" destId="{9DB5BA69-BC40-48C7-B568-DCF67264D015}" srcOrd="6" destOrd="0" presId="urn:microsoft.com/office/officeart/2005/8/layout/hList1"/>
    <dgm:cxn modelId="{CEED7EF8-669B-4C79-B5D1-B0ACE9033226}" type="presParOf" srcId="{9DB5BA69-BC40-48C7-B568-DCF67264D015}" destId="{BE56C6D0-C9EB-4595-961F-C0F92218CB66}" srcOrd="0" destOrd="0" presId="urn:microsoft.com/office/officeart/2005/8/layout/hList1"/>
    <dgm:cxn modelId="{936DB650-D7D7-494D-8CDF-A993642FB2F2}" type="presParOf" srcId="{9DB5BA69-BC40-48C7-B568-DCF67264D015}" destId="{FB5A8132-5000-4AC9-A9AC-1F61419C302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610A35B-255D-46F2-B6DB-D4211D8E7CF1}" type="datetimeFigureOut">
              <a:rPr lang="it-IT"/>
              <a:pPr>
                <a:defRPr/>
              </a:pPr>
              <a:t>03/02/2025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298CB98-863C-4229-AD8E-BB9D86B1AF36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7DC9F04-3136-41C7-9133-A131A147E05C}" type="datetimeFigureOut">
              <a:rPr lang="it-IT"/>
              <a:pPr>
                <a:defRPr/>
              </a:pPr>
              <a:t>03/02/2025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it-IT" noProof="0" dirty="0"/>
              <a:t>Fare clic per modificare gli stili del testo dello schema</a:t>
            </a:r>
          </a:p>
          <a:p>
            <a:pPr lvl="1"/>
            <a:r>
              <a:rPr lang="it-IT" noProof="0" dirty="0"/>
              <a:t>Secondo livello</a:t>
            </a:r>
          </a:p>
          <a:p>
            <a:pPr lvl="2"/>
            <a:r>
              <a:rPr lang="it-IT" noProof="0" dirty="0"/>
              <a:t>Terzo livello</a:t>
            </a:r>
          </a:p>
          <a:p>
            <a:pPr lvl="3"/>
            <a:r>
              <a:rPr lang="it-IT" noProof="0" dirty="0"/>
              <a:t>Quarto livello</a:t>
            </a:r>
          </a:p>
          <a:p>
            <a:pPr lvl="4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9EE1F40-FFB2-4AB5-B4DE-13195F15D2AF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433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14D716-086D-484C-AAE6-DC918D609A68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74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90600" fontAlgn="base">
              <a:spcBef>
                <a:spcPct val="0"/>
              </a:spcBef>
              <a:spcAft>
                <a:spcPct val="0"/>
              </a:spcAft>
              <a:defRPr/>
            </a:pPr>
            <a:fld id="{A092FAF2-F88B-417A-938F-E3A5062BDAA9}" type="slidenum">
              <a:rPr lang="it-IT">
                <a:solidFill>
                  <a:srgbClr val="000000"/>
                </a:solidFill>
                <a:cs typeface="Arial" charset="0"/>
              </a:rPr>
              <a:pPr defTabSz="99060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355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90600" fontAlgn="base">
              <a:spcBef>
                <a:spcPct val="0"/>
              </a:spcBef>
              <a:spcAft>
                <a:spcPct val="0"/>
              </a:spcAft>
              <a:defRPr/>
            </a:pPr>
            <a:fld id="{80C41C21-7374-4588-B8B4-128E7276BB22}" type="slidenum">
              <a:rPr lang="it-IT">
                <a:solidFill>
                  <a:srgbClr val="000000"/>
                </a:solidFill>
                <a:cs typeface="Arial" charset="0"/>
              </a:rPr>
              <a:pPr defTabSz="990600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it-IT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4608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90600" fontAlgn="base">
              <a:spcBef>
                <a:spcPct val="0"/>
              </a:spcBef>
              <a:spcAft>
                <a:spcPct val="0"/>
              </a:spcAft>
              <a:defRPr/>
            </a:pPr>
            <a:fld id="{DA04B752-08BF-40F7-831F-07644F048133}" type="slidenum">
              <a:rPr lang="it-IT">
                <a:solidFill>
                  <a:srgbClr val="000000"/>
                </a:solidFill>
                <a:cs typeface="Arial" charset="0"/>
              </a:rPr>
              <a:pPr defTabSz="990600"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it-IT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5120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90600" fontAlgn="base">
              <a:spcBef>
                <a:spcPct val="0"/>
              </a:spcBef>
              <a:spcAft>
                <a:spcPct val="0"/>
              </a:spcAft>
              <a:defRPr/>
            </a:pPr>
            <a:fld id="{12A6950E-97B3-4C44-AB40-4F8C5F097EB5}" type="slidenum">
              <a:rPr lang="it-IT">
                <a:solidFill>
                  <a:srgbClr val="000000"/>
                </a:solidFill>
                <a:cs typeface="Arial" charset="0"/>
              </a:rPr>
              <a:pPr defTabSz="990600"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it-IT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Connettore diritto 8">
            <a:extLst>
              <a:ext uri="{FF2B5EF4-FFF2-40B4-BE49-F238E27FC236}"/>
            </a:extLst>
          </p:cNvPr>
          <p:cNvCxnSpPr/>
          <p:nvPr/>
        </p:nvCxnSpPr>
        <p:spPr>
          <a:xfrm>
            <a:off x="1208088" y="4475163"/>
            <a:ext cx="987583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6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16970-1CBD-4874-A658-47E58F644F4E}" type="datetime1">
              <a:rPr lang="it-IT"/>
              <a:pPr>
                <a:defRPr/>
              </a:pPr>
              <a:t>03/02/2025</a:t>
            </a:fld>
            <a:endParaRPr lang="it-IT" dirty="0"/>
          </a:p>
        </p:txBody>
      </p:sp>
      <p:sp>
        <p:nvSpPr>
          <p:cNvPr id="7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C090A-72F9-418D-BB04-31DB44C5B8DE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2F0B1-EDDC-4A7C-8B15-118C25B3C8EB}" type="datetime1">
              <a:rPr lang="it-IT"/>
              <a:pPr>
                <a:defRPr/>
              </a:pPr>
              <a:t>03/02/2025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C5296-2AA6-488D-99D5-819B15BE3D06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Connettore diritto 8">
            <a:extLst>
              <a:ext uri="{FF2B5EF4-FFF2-40B4-BE49-F238E27FC236}"/>
            </a:extLst>
          </p:cNvPr>
          <p:cNvCxnSpPr/>
          <p:nvPr/>
        </p:nvCxnSpPr>
        <p:spPr>
          <a:xfrm>
            <a:off x="1208088" y="4484688"/>
            <a:ext cx="987583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Fare clic per modificare stili del testo dello schema</a:t>
            </a:r>
          </a:p>
        </p:txBody>
      </p:sp>
      <p:sp>
        <p:nvSpPr>
          <p:cNvPr id="6" name="Segnaposto data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F4C20-EE57-45DC-88D1-9AAA245120C2}" type="datetime1">
              <a:rPr lang="it-IT"/>
              <a:pPr>
                <a:defRPr/>
              </a:pPr>
              <a:t>03/02/2025</a:t>
            </a:fld>
            <a:endParaRPr lang="it-IT" dirty="0"/>
          </a:p>
        </p:txBody>
      </p:sp>
      <p:sp>
        <p:nvSpPr>
          <p:cNvPr id="7" name="Segnaposto piè di pagina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10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C52B2-69E2-4BA3-A6DB-3CD0A9E41ABD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61C4A-C946-4F6D-9F6F-BF8F28727447}" type="datetime1">
              <a:rPr lang="it-IT"/>
              <a:pPr>
                <a:defRPr/>
              </a:pPr>
              <a:t>03/02/2025</a:t>
            </a:fld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EEB8B-B02C-4404-8F53-723307ADABF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7C8FB-52CD-41A6-AF5C-C0B7D6B30A12}" type="datetime1">
              <a:rPr lang="it-IT"/>
              <a:pPr>
                <a:defRPr/>
              </a:pPr>
              <a:t>03/02/2025</a:t>
            </a:fld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9858B-FD87-483C-9338-5CAFB84966A5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21541-D21A-4810-A886-399A93C90F98}" type="datetime1">
              <a:rPr lang="it-IT"/>
              <a:pPr>
                <a:defRPr/>
              </a:pPr>
              <a:t>03/02/2025</a:t>
            </a:fld>
            <a:endParaRPr lang="it-IT" dirty="0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9EAA0-BFCC-4E9D-94FB-18F0AFCD5F9B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data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E1E6E-D6DB-4A6B-86B5-195FA51DC9B6}" type="datetime1">
              <a:rPr lang="it-IT"/>
              <a:pPr>
                <a:defRPr/>
              </a:pPr>
              <a:t>03/02/2025</a:t>
            </a:fld>
            <a:endParaRPr lang="it-IT" dirty="0"/>
          </a:p>
        </p:txBody>
      </p:sp>
      <p:sp>
        <p:nvSpPr>
          <p:cNvPr id="4" name="Segnaposto piè di pagina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90154-F9A9-4616-9C45-84A27CDBA5DB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7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465455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/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data 4"/>
          <p:cNvSpPr>
            <a:spLocks noGrp="1"/>
          </p:cNvSpPr>
          <p:nvPr>
            <p:ph type="dt" sz="half" idx="10"/>
          </p:nvPr>
        </p:nvSpPr>
        <p:spPr>
          <a:xfrm>
            <a:off x="642938" y="6446838"/>
            <a:ext cx="35179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26787EE-5E61-42CC-8726-5D0442CE221F}" type="datetime1">
              <a:rPr lang="it-IT"/>
              <a:pPr>
                <a:defRPr/>
              </a:pPr>
              <a:t>03/02/2025</a:t>
            </a:fld>
            <a:endParaRPr lang="it-IT" dirty="0"/>
          </a:p>
        </p:txBody>
      </p:sp>
      <p:sp>
        <p:nvSpPr>
          <p:cNvPr id="7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5459413" y="6446838"/>
            <a:ext cx="53340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CD0B6EB-FA0A-4086-831C-6132B23812F3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7">
            <a:extLst>
              <a:ext uri="{FF2B5EF4-FFF2-40B4-BE49-F238E27FC236}"/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0442E-B4BB-4F7B-B8F0-4374184709F3}" type="datetime1">
              <a:rPr lang="it-IT"/>
              <a:pPr>
                <a:defRPr/>
              </a:pPr>
              <a:t>03/02/2025</a:t>
            </a:fld>
            <a:endParaRPr lang="it-IT" dirty="0"/>
          </a:p>
        </p:txBody>
      </p:sp>
      <p:sp>
        <p:nvSpPr>
          <p:cNvPr id="7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46470-3C1E-4B22-BCFA-03A25D478F42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/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noProof="0" dirty="0"/>
              <a:t>Fare clic per modificare lo stile del titolo</a:t>
            </a:r>
          </a:p>
        </p:txBody>
      </p:sp>
      <p:sp>
        <p:nvSpPr>
          <p:cNvPr id="1028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1096963" y="2108200"/>
            <a:ext cx="10058400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218488" y="6446838"/>
            <a:ext cx="2584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4AAFE3-9A6A-4709-A65A-914E87530B9D}" type="datetime1">
              <a:rPr lang="it-IT"/>
              <a:pPr>
                <a:defRPr/>
              </a:pPr>
              <a:t>03/02/2025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6963" y="6446838"/>
            <a:ext cx="6818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cap="all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993438" y="6446838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04C186-734B-4832-AAF2-443D3B07253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cxnSp>
        <p:nvCxnSpPr>
          <p:cNvPr id="10" name="Connettore diritto 9">
            <a:extLst>
              <a:ext uri="{FF2B5EF4-FFF2-40B4-BE49-F238E27FC236}"/>
            </a:extLst>
          </p:cNvPr>
          <p:cNvCxnSpPr/>
          <p:nvPr/>
        </p:nvCxnSpPr>
        <p:spPr>
          <a:xfrm>
            <a:off x="1193800" y="1897063"/>
            <a:ext cx="996632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71" r:id="rId3"/>
    <p:sldLayoutId id="2147483668" r:id="rId4"/>
    <p:sldLayoutId id="2147483667" r:id="rId5"/>
    <p:sldLayoutId id="2147483666" r:id="rId6"/>
    <p:sldLayoutId id="2147483672" r:id="rId7"/>
    <p:sldLayoutId id="2147483673" r:id="rId8"/>
    <p:sldLayoutId id="2147483674" r:id="rId9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Bookman Old Style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Bookman Old Style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Bookman Old Style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Bookman Old Style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Bookman Old Style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Bookman Old Style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Bookman Old Style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rgbClr val="404040"/>
          </a:solidFill>
          <a:latin typeface="Bookman Old Style" pitchFamily="18" charset="0"/>
        </a:defRPr>
      </a:lvl9pPr>
    </p:titleStyle>
    <p:bodyStyle>
      <a:lvl1pPr marL="90488" indent="-90488" algn="l" rtl="0" eaLnBrk="0" fontAlgn="base" hangingPunct="0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19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spcBef>
          <a:spcPts val="200"/>
        </a:spcBef>
        <a:spcAft>
          <a:spcPts val="400"/>
        </a:spcAft>
        <a:buFont typeface="Calibri" pitchFamily="34" charset="0"/>
        <a:buChar char="◦"/>
        <a:defRPr sz="1700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spcBef>
          <a:spcPts val="200"/>
        </a:spcBef>
        <a:spcAft>
          <a:spcPts val="400"/>
        </a:spcAft>
        <a:buFont typeface="Calibri" pitchFamily="34" charset="0"/>
        <a:buChar char="◦"/>
        <a:defRPr sz="13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spcBef>
          <a:spcPts val="200"/>
        </a:spcBef>
        <a:spcAft>
          <a:spcPts val="400"/>
        </a:spcAft>
        <a:buFont typeface="Calibri" pitchFamily="34" charset="0"/>
        <a:buChar char="◦"/>
        <a:defRPr sz="13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spcBef>
          <a:spcPts val="200"/>
        </a:spcBef>
        <a:spcAft>
          <a:spcPts val="400"/>
        </a:spcAft>
        <a:buFont typeface="Calibri" pitchFamily="34" charset="0"/>
        <a:buChar char="◦"/>
        <a:defRPr sz="13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32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rgbClr val="FFFFFF"/>
              </a:solidFill>
            </a:endParaRPr>
          </a:p>
        </p:txBody>
      </p:sp>
      <p:pic>
        <p:nvPicPr>
          <p:cNvPr id="13315" name="Immagine 3" descr="Un primo piano di un pezzo di carta con una matita sopra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88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ttangolo 34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912100" y="1238250"/>
            <a:ext cx="3636963" cy="43561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1474788"/>
            <a:ext cx="3214687" cy="29019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dirty="0">
                <a:solidFill>
                  <a:schemeClr val="tx1"/>
                </a:solidFill>
              </a:rPr>
              <a:t>Incontro Consulta-Nucleo di valutazione</a:t>
            </a:r>
          </a:p>
        </p:txBody>
      </p:sp>
      <p:sp>
        <p:nvSpPr>
          <p:cNvPr id="3" name="Sottotitolo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8000" y="4608513"/>
            <a:ext cx="3205163" cy="774700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lnSpc>
                <a:spcPct val="100000"/>
              </a:lnSpc>
              <a:defRPr/>
            </a:pPr>
            <a:r>
              <a:rPr lang="it-IT" sz="1600" dirty="0"/>
              <a:t>30 gennaio 2025</a:t>
            </a:r>
          </a:p>
          <a:p>
            <a:pPr eaLnBrk="1" fontAlgn="auto" hangingPunct="1">
              <a:lnSpc>
                <a:spcPct val="100000"/>
              </a:lnSpc>
              <a:defRPr/>
            </a:pPr>
            <a:r>
              <a:rPr lang="it-IT" sz="1600" dirty="0"/>
              <a:t>Per il nucleo di valutazione: Ericka costa</a:t>
            </a:r>
          </a:p>
        </p:txBody>
      </p:sp>
      <p:cxnSp>
        <p:nvCxnSpPr>
          <p:cNvPr id="37" name="Connettore diritto 36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175625" y="4508500"/>
            <a:ext cx="310991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tangolo 38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ESPERIENZE DI VALUTAZIONE IN AMBITO SOCIALE</a:t>
            </a:r>
          </a:p>
        </p:txBody>
      </p:sp>
      <p:sp>
        <p:nvSpPr>
          <p:cNvPr id="11" name="Rettangolo 10">
            <a:extLst>
              <a:ext uri="{FF2B5EF4-FFF2-40B4-BE49-F238E27FC236}"/>
            </a:extLst>
          </p:cNvPr>
          <p:cNvSpPr/>
          <p:nvPr/>
        </p:nvSpPr>
        <p:spPr>
          <a:xfrm>
            <a:off x="9614" y="0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1. LA VALUTAZIONE IN AMBITO SOCIALE</a:t>
            </a:r>
          </a:p>
        </p:txBody>
      </p:sp>
      <p:graphicFrame>
        <p:nvGraphicFramePr>
          <p:cNvPr id="12" name="Diagramma 11">
            <a:extLst>
              <a:ext uri="{FF2B5EF4-FFF2-40B4-BE49-F238E27FC236}"/>
            </a:extLst>
          </p:cNvPr>
          <p:cNvGraphicFramePr/>
          <p:nvPr/>
        </p:nvGraphicFramePr>
        <p:xfrm>
          <a:off x="908574" y="1933954"/>
          <a:ext cx="10868025" cy="4234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tangolo 2">
            <a:extLst>
              <a:ext uri="{FF2B5EF4-FFF2-40B4-BE49-F238E27FC236}"/>
            </a:extLst>
          </p:cNvPr>
          <p:cNvSpPr/>
          <p:nvPr/>
        </p:nvSpPr>
        <p:spPr>
          <a:xfrm>
            <a:off x="9703" y="1615736"/>
            <a:ext cx="390615" cy="16157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2. IL FRAMEWORK: contenuti </a:t>
            </a:r>
          </a:p>
        </p:txBody>
      </p:sp>
      <p:sp>
        <p:nvSpPr>
          <p:cNvPr id="4" name="Rettangolo 3">
            <a:extLst>
              <a:ext uri="{FF2B5EF4-FFF2-40B4-BE49-F238E27FC236}"/>
            </a:extLst>
          </p:cNvPr>
          <p:cNvSpPr/>
          <p:nvPr/>
        </p:nvSpPr>
        <p:spPr>
          <a:xfrm>
            <a:off x="9613" y="482464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Q&amp;A</a:t>
            </a:r>
          </a:p>
        </p:txBody>
      </p:sp>
      <p:sp>
        <p:nvSpPr>
          <p:cNvPr id="5" name="Rettangolo 4">
            <a:extLst>
              <a:ext uri="{FF2B5EF4-FFF2-40B4-BE49-F238E27FC236}"/>
            </a:extLst>
          </p:cNvPr>
          <p:cNvSpPr/>
          <p:nvPr/>
        </p:nvSpPr>
        <p:spPr>
          <a:xfrm>
            <a:off x="9614" y="324349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3. RIFLESSIONI FINALI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ESPERIENZE DI VALUTAZIONE IN AMBITO SOCIALE</a:t>
            </a:r>
          </a:p>
        </p:txBody>
      </p:sp>
      <p:sp>
        <p:nvSpPr>
          <p:cNvPr id="11" name="Rettangolo 10">
            <a:extLst>
              <a:ext uri="{FF2B5EF4-FFF2-40B4-BE49-F238E27FC236}"/>
            </a:extLst>
          </p:cNvPr>
          <p:cNvSpPr/>
          <p:nvPr/>
        </p:nvSpPr>
        <p:spPr>
          <a:xfrm>
            <a:off x="9614" y="0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1. LA VALUTAZIONE IN AMBITO SOCIALE</a:t>
            </a:r>
          </a:p>
        </p:txBody>
      </p:sp>
      <p:sp>
        <p:nvSpPr>
          <p:cNvPr id="3" name="Rettangolo 2">
            <a:extLst>
              <a:ext uri="{FF2B5EF4-FFF2-40B4-BE49-F238E27FC236}"/>
            </a:extLst>
          </p:cNvPr>
          <p:cNvSpPr/>
          <p:nvPr/>
        </p:nvSpPr>
        <p:spPr>
          <a:xfrm>
            <a:off x="9703" y="1615736"/>
            <a:ext cx="390615" cy="16157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2. IL FRAMEWORK: contenuti </a:t>
            </a:r>
          </a:p>
        </p:txBody>
      </p:sp>
      <p:sp>
        <p:nvSpPr>
          <p:cNvPr id="4" name="Rettangolo 3">
            <a:extLst>
              <a:ext uri="{FF2B5EF4-FFF2-40B4-BE49-F238E27FC236}"/>
            </a:extLst>
          </p:cNvPr>
          <p:cNvSpPr/>
          <p:nvPr/>
        </p:nvSpPr>
        <p:spPr>
          <a:xfrm>
            <a:off x="9613" y="482464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Q&amp;A</a:t>
            </a:r>
          </a:p>
        </p:txBody>
      </p:sp>
      <p:sp>
        <p:nvSpPr>
          <p:cNvPr id="5" name="Rettangolo 4">
            <a:extLst>
              <a:ext uri="{FF2B5EF4-FFF2-40B4-BE49-F238E27FC236}"/>
            </a:extLst>
          </p:cNvPr>
          <p:cNvSpPr/>
          <p:nvPr/>
        </p:nvSpPr>
        <p:spPr>
          <a:xfrm>
            <a:off x="9614" y="324349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3. RIFLESSIONI FINALI</a:t>
            </a:r>
          </a:p>
        </p:txBody>
      </p:sp>
      <p:graphicFrame>
        <p:nvGraphicFramePr>
          <p:cNvPr id="6" name="Tabella 5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208088" y="2062163"/>
          <a:ext cx="10306050" cy="409098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523802">
                  <a:extLst>
                    <a:ext uri="{9D8B030D-6E8A-4147-A177-3AD203B41FA5}"/>
                  </a:extLst>
                </a:gridCol>
                <a:gridCol w="1378789">
                  <a:extLst>
                    <a:ext uri="{9D8B030D-6E8A-4147-A177-3AD203B41FA5}"/>
                  </a:extLst>
                </a:gridCol>
                <a:gridCol w="1349718">
                  <a:extLst>
                    <a:ext uri="{9D8B030D-6E8A-4147-A177-3AD203B41FA5}"/>
                  </a:extLst>
                </a:gridCol>
                <a:gridCol w="1349718">
                  <a:extLst>
                    <a:ext uri="{9D8B030D-6E8A-4147-A177-3AD203B41FA5}"/>
                  </a:extLst>
                </a:gridCol>
                <a:gridCol w="1351794">
                  <a:extLst>
                    <a:ext uri="{9D8B030D-6E8A-4147-A177-3AD203B41FA5}"/>
                  </a:extLst>
                </a:gridCol>
                <a:gridCol w="1352833">
                  <a:extLst>
                    <a:ext uri="{9D8B030D-6E8A-4147-A177-3AD203B41FA5}"/>
                  </a:extLst>
                </a:gridCol>
              </a:tblGrid>
              <a:tr h="430613"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Ente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Fondazione Demarchi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Euricse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Agenzia Coesione 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Comune di Trento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Comune di Rovereto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/>
                </a:extLst>
              </a:tr>
              <a:tr h="215307"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Tipo di orientamento: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215307">
                <a:tc>
                  <a:txBody>
                    <a:bodyPr/>
                    <a:lstStyle/>
                    <a:p>
                      <a:pPr marL="202565"/>
                      <a:r>
                        <a:rPr lang="it-IT" sz="1400">
                          <a:effectLst/>
                        </a:rPr>
                        <a:t>Orientamento ai servizi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x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x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x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215307">
                <a:tc>
                  <a:txBody>
                    <a:bodyPr/>
                    <a:lstStyle/>
                    <a:p>
                      <a:pPr marL="202565"/>
                      <a:r>
                        <a:rPr lang="it-IT" sz="1400">
                          <a:effectLst/>
                        </a:rPr>
                        <a:t>Orientamento all’organizzazione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x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x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215307"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Tipo di valutazione: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215307">
                <a:tc>
                  <a:txBody>
                    <a:bodyPr/>
                    <a:lstStyle/>
                    <a:p>
                      <a:pPr marL="202565"/>
                      <a:r>
                        <a:rPr lang="it-IT" sz="1400">
                          <a:effectLst/>
                        </a:rPr>
                        <a:t>Valutazione ex-ante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215307">
                <a:tc>
                  <a:txBody>
                    <a:bodyPr/>
                    <a:lstStyle/>
                    <a:p>
                      <a:pPr marL="202565"/>
                      <a:r>
                        <a:rPr lang="it-IT" sz="1400">
                          <a:effectLst/>
                        </a:rPr>
                        <a:t>Valutazione ex-post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x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x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x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x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x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215307"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Metodo di valutazione prevalente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215307">
                <a:tc>
                  <a:txBody>
                    <a:bodyPr/>
                    <a:lstStyle/>
                    <a:p>
                      <a:pPr marL="202565"/>
                      <a:r>
                        <a:rPr lang="it-IT" sz="1400">
                          <a:effectLst/>
                        </a:rPr>
                        <a:t>Da parte di terzi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x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x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x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215307">
                <a:tc>
                  <a:txBody>
                    <a:bodyPr/>
                    <a:lstStyle/>
                    <a:p>
                      <a:pPr marL="202565"/>
                      <a:r>
                        <a:rPr lang="it-IT" sz="1400">
                          <a:effectLst/>
                        </a:rPr>
                        <a:t>Autovalutazione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x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x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X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215307"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Tipi di indicatori 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215307">
                <a:tc>
                  <a:txBody>
                    <a:bodyPr/>
                    <a:lstStyle/>
                    <a:p>
                      <a:pPr marL="202565"/>
                      <a:r>
                        <a:rPr lang="it-IT" sz="1400">
                          <a:effectLst/>
                        </a:rPr>
                        <a:t>Indicatori sociali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x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x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x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x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x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215307">
                <a:tc>
                  <a:txBody>
                    <a:bodyPr/>
                    <a:lstStyle/>
                    <a:p>
                      <a:pPr marL="202565"/>
                      <a:r>
                        <a:rPr lang="it-IT" sz="1400">
                          <a:effectLst/>
                        </a:rPr>
                        <a:t>Indicatori economico-finanziari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x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x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x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430613"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Livello di rilevazione degli indicatori sociali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215307">
                <a:tc>
                  <a:txBody>
                    <a:bodyPr/>
                    <a:lstStyle/>
                    <a:p>
                      <a:pPr marL="202565"/>
                      <a:r>
                        <a:rPr lang="it-IT" sz="1400">
                          <a:effectLst/>
                        </a:rPr>
                        <a:t>Livello individuale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x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x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x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215307">
                <a:tc>
                  <a:txBody>
                    <a:bodyPr/>
                    <a:lstStyle/>
                    <a:p>
                      <a:pPr marL="202565"/>
                      <a:r>
                        <a:rPr lang="it-IT" sz="1400">
                          <a:effectLst/>
                        </a:rPr>
                        <a:t>Livello di comunità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x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x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x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215307">
                <a:tc>
                  <a:txBody>
                    <a:bodyPr/>
                    <a:lstStyle/>
                    <a:p>
                      <a:pPr marL="202565"/>
                      <a:r>
                        <a:rPr lang="it-IT" sz="1400">
                          <a:effectLst/>
                        </a:rPr>
                        <a:t>Analisi di rete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x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x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x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>
                          <a:effectLst/>
                        </a:rPr>
                        <a:t>x</a:t>
                      </a:r>
                      <a:endParaRPr lang="it-IT" sz="1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effectLst/>
                        </a:rPr>
                        <a:t>x</a:t>
                      </a:r>
                      <a:endParaRPr lang="it-IT" sz="1400" dirty="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COSTRUZIONE DEL MODELLO DI VALUTAZIONE: OGGETTO E LIVELLO DI ANALISI</a:t>
            </a:r>
            <a:endParaRPr lang="it-IT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Segnaposto contenuto 5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1950" indent="-361950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it-IT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OGGETTO </a:t>
            </a:r>
            <a:r>
              <a:rPr lang="it-IT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 </a:t>
            </a:r>
            <a:r>
              <a:rPr lang="it-IT" sz="1800" b="1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servizi socio-assistenziali erogati dalle organizzazioni accreditate dalla Provincia Autonoma di Trento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 Lo strumento che identifica e disciplina nei requisiti minimi di qualità i servizi socio assistenziali, approvato con Delibera della Giunta provinciale n. 173/2020 e ss.mm, è il Catalogo dei servizi socio-assistenziali</a:t>
            </a:r>
          </a:p>
          <a:p>
            <a:pPr marL="361950" indent="-361950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it-IT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LIVELLO DI ANALISI </a:t>
            </a:r>
            <a:r>
              <a:rPr lang="it-IT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ea typeface="Liberation Serif"/>
              </a:rPr>
              <a:t>Il modello di Autorizzazione e Accreditamento socio-assistenziale in Provincia di Trento, è articolato sulle </a:t>
            </a:r>
            <a:r>
              <a:rPr lang="it-IT" sz="1800" b="1" dirty="0">
                <a:solidFill>
                  <a:schemeClr val="tx1"/>
                </a:solidFill>
                <a:latin typeface="Arial" panose="020B0604020202020204" pitchFamily="34" charset="0"/>
                <a:ea typeface="Liberation Serif"/>
              </a:rPr>
              <a:t>Aggregazioni funzionali 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ea typeface="Liberation Serif"/>
              </a:rPr>
              <a:t>che fanno riferimento a un ambito (residenziale, semiresidenziale, domiciliare) e ad una fase del ciclo di vita o condizione. Oltre alle Aggregazioni funzionali il modello prevede anche </a:t>
            </a:r>
            <a:r>
              <a:rPr lang="it-IT" sz="1800" b="1" dirty="0">
                <a:solidFill>
                  <a:schemeClr val="tx1"/>
                </a:solidFill>
                <a:latin typeface="Arial" panose="020B0604020202020204" pitchFamily="34" charset="0"/>
                <a:ea typeface="Liberation Serif"/>
              </a:rPr>
              <a:t>Altre tipologie di servizio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ea typeface="Liberation Serif"/>
              </a:rPr>
              <a:t>, comprendenti ambiti trasversali rispetto alle Aree e Aggregazioni precedenti, comprendenti i servizi territoriali, gli sportelli e gli interventi di accompagnamento al lavoro.</a:t>
            </a:r>
            <a:endParaRPr lang="it-IT" sz="14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eaLnBrk="1" fontAlgn="auto" hangingPunct="1">
              <a:buFont typeface="Calibri" pitchFamily="34" charset="0"/>
              <a:buNone/>
              <a:defRPr/>
            </a:pP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eaLnBrk="1" fontAlgn="auto" hangingPunct="1">
              <a:buFont typeface="Calibri" pitchFamily="34" charset="0"/>
              <a:buNone/>
              <a:defRPr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ttangolo 10">
            <a:extLst>
              <a:ext uri="{FF2B5EF4-FFF2-40B4-BE49-F238E27FC236}"/>
            </a:extLst>
          </p:cNvPr>
          <p:cNvSpPr/>
          <p:nvPr/>
        </p:nvSpPr>
        <p:spPr>
          <a:xfrm>
            <a:off x="9614" y="0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1. LA VALUTAZIONE IN AMBITO SOCIALE</a:t>
            </a:r>
          </a:p>
        </p:txBody>
      </p:sp>
      <p:sp>
        <p:nvSpPr>
          <p:cNvPr id="3" name="Rettangolo 2">
            <a:extLst>
              <a:ext uri="{FF2B5EF4-FFF2-40B4-BE49-F238E27FC236}"/>
            </a:extLst>
          </p:cNvPr>
          <p:cNvSpPr/>
          <p:nvPr/>
        </p:nvSpPr>
        <p:spPr>
          <a:xfrm>
            <a:off x="9703" y="1615736"/>
            <a:ext cx="390615" cy="16157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2. IL FRAMEWORK: contenuti </a:t>
            </a:r>
          </a:p>
        </p:txBody>
      </p:sp>
      <p:sp>
        <p:nvSpPr>
          <p:cNvPr id="4" name="Rettangolo 3">
            <a:extLst>
              <a:ext uri="{FF2B5EF4-FFF2-40B4-BE49-F238E27FC236}"/>
            </a:extLst>
          </p:cNvPr>
          <p:cNvSpPr/>
          <p:nvPr/>
        </p:nvSpPr>
        <p:spPr>
          <a:xfrm>
            <a:off x="9613" y="482464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Q&amp;A</a:t>
            </a:r>
          </a:p>
        </p:txBody>
      </p:sp>
      <p:sp>
        <p:nvSpPr>
          <p:cNvPr id="5" name="Rettangolo 4">
            <a:extLst>
              <a:ext uri="{FF2B5EF4-FFF2-40B4-BE49-F238E27FC236}"/>
            </a:extLst>
          </p:cNvPr>
          <p:cNvSpPr/>
          <p:nvPr/>
        </p:nvSpPr>
        <p:spPr>
          <a:xfrm>
            <a:off x="9614" y="324349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3. RIFLESSIONI FINALI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ARTICOLAZIONE DEL CATALOGO DEI SERVIZI SOCIO-ASSISTENZIALI </a:t>
            </a:r>
          </a:p>
        </p:txBody>
      </p:sp>
      <p:sp>
        <p:nvSpPr>
          <p:cNvPr id="11" name="Rettangolo 10">
            <a:extLst>
              <a:ext uri="{FF2B5EF4-FFF2-40B4-BE49-F238E27FC236}"/>
            </a:extLst>
          </p:cNvPr>
          <p:cNvSpPr/>
          <p:nvPr/>
        </p:nvSpPr>
        <p:spPr>
          <a:xfrm>
            <a:off x="9614" y="0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1. LA VALUTAZIONE IN AMBITO SOCIALE</a:t>
            </a:r>
          </a:p>
        </p:txBody>
      </p:sp>
      <p:pic>
        <p:nvPicPr>
          <p:cNvPr id="28675" name="image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0" y="1870075"/>
            <a:ext cx="8251825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>
            <a:extLst>
              <a:ext uri="{FF2B5EF4-FFF2-40B4-BE49-F238E27FC236}"/>
            </a:extLst>
          </p:cNvPr>
          <p:cNvSpPr/>
          <p:nvPr/>
        </p:nvSpPr>
        <p:spPr>
          <a:xfrm>
            <a:off x="9703" y="1615736"/>
            <a:ext cx="390615" cy="16157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2. IL FRAMEWORK: contenuti </a:t>
            </a:r>
          </a:p>
        </p:txBody>
      </p:sp>
      <p:sp>
        <p:nvSpPr>
          <p:cNvPr id="4" name="Rettangolo 3">
            <a:extLst>
              <a:ext uri="{FF2B5EF4-FFF2-40B4-BE49-F238E27FC236}"/>
            </a:extLst>
          </p:cNvPr>
          <p:cNvSpPr/>
          <p:nvPr/>
        </p:nvSpPr>
        <p:spPr>
          <a:xfrm>
            <a:off x="9613" y="482464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Q&amp;A</a:t>
            </a:r>
          </a:p>
        </p:txBody>
      </p:sp>
      <p:sp>
        <p:nvSpPr>
          <p:cNvPr id="5" name="Rettangolo 4">
            <a:extLst>
              <a:ext uri="{FF2B5EF4-FFF2-40B4-BE49-F238E27FC236}"/>
            </a:extLst>
          </p:cNvPr>
          <p:cNvSpPr/>
          <p:nvPr/>
        </p:nvSpPr>
        <p:spPr>
          <a:xfrm>
            <a:off x="9614" y="324349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3. RIFLESSIONI FINALI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NOTA</a:t>
            </a:r>
          </a:p>
        </p:txBody>
      </p:sp>
      <p:sp>
        <p:nvSpPr>
          <p:cNvPr id="11" name="Rettangolo 10">
            <a:extLst>
              <a:ext uri="{FF2B5EF4-FFF2-40B4-BE49-F238E27FC236}"/>
            </a:extLst>
          </p:cNvPr>
          <p:cNvSpPr/>
          <p:nvPr/>
        </p:nvSpPr>
        <p:spPr>
          <a:xfrm>
            <a:off x="9614" y="0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1. LA VALUTAZIONE IN AMBITO SOCIALE</a:t>
            </a:r>
          </a:p>
        </p:txBody>
      </p:sp>
      <p:sp>
        <p:nvSpPr>
          <p:cNvPr id="3" name="Rettangolo 2">
            <a:extLst>
              <a:ext uri="{FF2B5EF4-FFF2-40B4-BE49-F238E27FC236}"/>
            </a:extLst>
          </p:cNvPr>
          <p:cNvSpPr/>
          <p:nvPr/>
        </p:nvSpPr>
        <p:spPr>
          <a:xfrm>
            <a:off x="9703" y="1615736"/>
            <a:ext cx="390615" cy="16157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2. IL FRAMEWORK: contenuti </a:t>
            </a:r>
          </a:p>
        </p:txBody>
      </p:sp>
      <p:sp>
        <p:nvSpPr>
          <p:cNvPr id="4" name="Rettangolo 3">
            <a:extLst>
              <a:ext uri="{FF2B5EF4-FFF2-40B4-BE49-F238E27FC236}"/>
            </a:extLst>
          </p:cNvPr>
          <p:cNvSpPr/>
          <p:nvPr/>
        </p:nvSpPr>
        <p:spPr>
          <a:xfrm>
            <a:off x="9613" y="482464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Q&amp;A</a:t>
            </a:r>
          </a:p>
        </p:txBody>
      </p:sp>
      <p:sp>
        <p:nvSpPr>
          <p:cNvPr id="5" name="Rettangolo 4">
            <a:extLst>
              <a:ext uri="{FF2B5EF4-FFF2-40B4-BE49-F238E27FC236}"/>
            </a:extLst>
          </p:cNvPr>
          <p:cNvSpPr/>
          <p:nvPr/>
        </p:nvSpPr>
        <p:spPr>
          <a:xfrm>
            <a:off x="9614" y="324349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3. RIFLESSIONI FINALI</a:t>
            </a:r>
          </a:p>
        </p:txBody>
      </p:sp>
      <p:sp>
        <p:nvSpPr>
          <p:cNvPr id="29702" name="CasellaDiTesto 6"/>
          <p:cNvSpPr txBox="1">
            <a:spLocks noChangeArrowheads="1"/>
          </p:cNvSpPr>
          <p:nvPr/>
        </p:nvSpPr>
        <p:spPr bwMode="auto">
          <a:xfrm>
            <a:off x="1096963" y="2343150"/>
            <a:ext cx="102139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b="1"/>
              <a:t>Al fine di permettere la comparabilità delle informazioni raccolte (standardizzazione), il modello di valutazione si articola a partire dall’aggregazione funzionale individuando gli </a:t>
            </a:r>
            <a:r>
              <a:rPr lang="it-IT" b="1" u="sng"/>
              <a:t>elementi trasversali</a:t>
            </a:r>
            <a:r>
              <a:rPr lang="it-IT" b="1"/>
              <a:t> comuni ai servizi afferenti la medesima aggregazione funzionale. </a:t>
            </a:r>
            <a:endParaRPr lang="it-IT">
              <a:latin typeface="Liberation Serif" pitchFamily="18" charset="0"/>
            </a:endParaRPr>
          </a:p>
          <a:p>
            <a:pPr algn="just"/>
            <a:r>
              <a:rPr lang="it-IT" b="1"/>
              <a:t>Al contempo, allo scopo di salvaguardare e valorizzare le </a:t>
            </a:r>
            <a:r>
              <a:rPr lang="it-IT" b="1" u="sng"/>
              <a:t>specificità dei singoli servizi</a:t>
            </a:r>
            <a:r>
              <a:rPr lang="it-IT" b="1"/>
              <a:t> rientranti nella medesima aggregazione funzionale, il modello prevede livelli  di personalizzazione con la definizione di variabili ed indicatori specifici per ciascun servizio/intervento. </a:t>
            </a:r>
            <a:endParaRPr lang="it-IT">
              <a:latin typeface="Liberation Serif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COSTRUZIONE DEL FRAMEWORK DI VALUTAZIONE: IL FOCUS DELL’ANALISI</a:t>
            </a:r>
          </a:p>
        </p:txBody>
      </p:sp>
      <p:sp>
        <p:nvSpPr>
          <p:cNvPr id="6" name="Segnaposto contenuto 5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1440" indent="-91440" algn="just" eaLnBrk="1" fontAlgn="auto" hangingPunct="1">
              <a:defRPr/>
            </a:pP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ea typeface="Liberation Serif"/>
              </a:rPr>
              <a:t>I dati necessari alla valutazione possono essere rilevati e raccolti attraverso vari strumenti e assumendo differenti </a:t>
            </a:r>
            <a:r>
              <a:rPr lang="it-IT" sz="1800" b="1" dirty="0">
                <a:solidFill>
                  <a:schemeClr val="tx1"/>
                </a:solidFill>
                <a:latin typeface="Arial" panose="020B0604020202020204" pitchFamily="34" charset="0"/>
                <a:ea typeface="Liberation Serif"/>
              </a:rPr>
              <a:t>focus di valutazione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ea typeface="Liberation Serif"/>
              </a:rPr>
              <a:t>, quali: </a:t>
            </a:r>
            <a:endParaRPr lang="it-IT" sz="1800" dirty="0">
              <a:solidFill>
                <a:schemeClr val="tx1"/>
              </a:solidFill>
              <a:latin typeface="Liberation Serif"/>
              <a:ea typeface="Liberation Serif"/>
            </a:endParaRPr>
          </a:p>
          <a:p>
            <a:pPr marL="361950" indent="-361950" algn="just" eaLnBrk="1" fontAlgn="auto" hangingPunct="1">
              <a:buFont typeface="Wingdings" panose="05000000000000000000" pitchFamily="2" charset="2"/>
              <a:buChar char="v"/>
              <a:defRPr/>
            </a:pPr>
            <a:r>
              <a:rPr lang="it-IT" sz="1800" b="1" dirty="0">
                <a:solidFill>
                  <a:schemeClr val="tx1"/>
                </a:solidFill>
                <a:latin typeface="Arial" panose="020B0604020202020204" pitchFamily="34" charset="0"/>
                <a:ea typeface="Liberation Serif"/>
              </a:rPr>
              <a:t>l’individuo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ea typeface="Liberation Serif"/>
              </a:rPr>
              <a:t>: relativamente ai beneficiari diretti delle azioni e interventi (es: livello di autonomia individuale perseguita, capacità di rapportarsi alla comunità </a:t>
            </a:r>
            <a:r>
              <a:rPr lang="it-IT" sz="1800" dirty="0" err="1">
                <a:solidFill>
                  <a:schemeClr val="tx1"/>
                </a:solidFill>
                <a:latin typeface="Arial" panose="020B0604020202020204" pitchFamily="34" charset="0"/>
                <a:ea typeface="Liberation Serif"/>
              </a:rPr>
              <a:t>ecc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ea typeface="Liberation Serif"/>
              </a:rPr>
              <a:t>…);</a:t>
            </a:r>
            <a:endParaRPr lang="it-IT" sz="1800" dirty="0">
              <a:solidFill>
                <a:schemeClr val="tx1"/>
              </a:solidFill>
              <a:latin typeface="Liberation Serif"/>
              <a:ea typeface="Liberation Serif"/>
            </a:endParaRPr>
          </a:p>
          <a:p>
            <a:pPr marL="361950" indent="-361950" algn="just" eaLnBrk="1" fontAlgn="auto" hangingPunct="1">
              <a:buFont typeface="Wingdings" panose="05000000000000000000" pitchFamily="2" charset="2"/>
              <a:buChar char="v"/>
              <a:defRPr/>
            </a:pPr>
            <a:r>
              <a:rPr lang="it-IT" sz="1800" b="1" dirty="0">
                <a:solidFill>
                  <a:schemeClr val="tx1"/>
                </a:solidFill>
                <a:latin typeface="Arial" panose="020B0604020202020204" pitchFamily="34" charset="0"/>
                <a:ea typeface="Liberation Serif"/>
              </a:rPr>
              <a:t>la comunità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ea typeface="Liberation Serif"/>
              </a:rPr>
              <a:t>: con focus sui beneficiari indiretti e sulle realtà locali a vario titolo coinvolte nelle azioni del servizio oggetto di valutazione;</a:t>
            </a:r>
            <a:endParaRPr lang="it-IT" sz="1800" dirty="0">
              <a:solidFill>
                <a:schemeClr val="tx1"/>
              </a:solidFill>
              <a:latin typeface="Liberation Serif"/>
              <a:ea typeface="Liberation Serif"/>
            </a:endParaRPr>
          </a:p>
          <a:p>
            <a:pPr marL="361950" indent="-361950" algn="just" eaLnBrk="1" fontAlgn="auto" hangingPunct="1">
              <a:buFont typeface="Wingdings" panose="05000000000000000000" pitchFamily="2" charset="2"/>
              <a:buChar char="v"/>
              <a:defRPr/>
            </a:pPr>
            <a:r>
              <a:rPr lang="it-IT" sz="1800" b="1" dirty="0">
                <a:solidFill>
                  <a:schemeClr val="tx1"/>
                </a:solidFill>
                <a:latin typeface="Arial" panose="020B0604020202020204" pitchFamily="34" charset="0"/>
                <a:ea typeface="Liberation Serif"/>
              </a:rPr>
              <a:t>la rete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ea typeface="Liberation Serif"/>
              </a:rPr>
              <a:t>: con attenzione alle reti di partnership attivate nella programmazione e gestione del servizio;</a:t>
            </a:r>
            <a:endParaRPr lang="it-IT" sz="1800" dirty="0">
              <a:solidFill>
                <a:schemeClr val="tx1"/>
              </a:solidFill>
              <a:latin typeface="Liberation Serif"/>
              <a:ea typeface="Liberation Serif"/>
            </a:endParaRPr>
          </a:p>
          <a:p>
            <a:pPr marL="361950" indent="-361950" eaLnBrk="1" fontAlgn="auto" hangingPunct="1">
              <a:buFont typeface="Wingdings" panose="05000000000000000000" pitchFamily="2" charset="2"/>
              <a:buChar char="v"/>
              <a:defRPr/>
            </a:pPr>
            <a:r>
              <a:rPr lang="it-IT" sz="1800" b="1" dirty="0">
                <a:solidFill>
                  <a:schemeClr val="tx1"/>
                </a:solidFill>
                <a:latin typeface="Arial" panose="020B0604020202020204" pitchFamily="34" charset="0"/>
                <a:ea typeface="Liberation Serif"/>
              </a:rPr>
              <a:t>la singola organizzazione</a:t>
            </a:r>
            <a:r>
              <a:rPr lang="it-IT" sz="1800" dirty="0">
                <a:solidFill>
                  <a:schemeClr val="tx1"/>
                </a:solidFill>
                <a:latin typeface="Arial" panose="020B0604020202020204" pitchFamily="34" charset="0"/>
                <a:ea typeface="Liberation Serif"/>
              </a:rPr>
              <a:t> che eroga il servizio, o tutte le organizzazioni che erogano servizi analoghi</a:t>
            </a:r>
            <a:endParaRPr lang="it-IT" sz="2100" b="1" dirty="0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buFont typeface="Calibri" pitchFamily="34" charset="0"/>
              <a:buNone/>
              <a:defRPr/>
            </a:pPr>
            <a:endParaRPr lang="it-IT" sz="18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eaLnBrk="1" fontAlgn="auto" hangingPunct="1">
              <a:buFont typeface="Calibri" pitchFamily="34" charset="0"/>
              <a:buNone/>
              <a:defRPr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/>
            </a:extLst>
          </p:cNvPr>
          <p:cNvSpPr/>
          <p:nvPr/>
        </p:nvSpPr>
        <p:spPr>
          <a:xfrm>
            <a:off x="9614" y="0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1. LA VALUTAZIONE IN AMBITO SOCIALE</a:t>
            </a:r>
          </a:p>
        </p:txBody>
      </p:sp>
      <p:sp>
        <p:nvSpPr>
          <p:cNvPr id="3" name="Rettangolo 2">
            <a:extLst>
              <a:ext uri="{FF2B5EF4-FFF2-40B4-BE49-F238E27FC236}"/>
            </a:extLst>
          </p:cNvPr>
          <p:cNvSpPr/>
          <p:nvPr/>
        </p:nvSpPr>
        <p:spPr>
          <a:xfrm>
            <a:off x="9703" y="1615736"/>
            <a:ext cx="390615" cy="16157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2. IL FRAMEWORK: contenuti </a:t>
            </a:r>
          </a:p>
        </p:txBody>
      </p:sp>
      <p:sp>
        <p:nvSpPr>
          <p:cNvPr id="4" name="Rettangolo 3">
            <a:extLst>
              <a:ext uri="{FF2B5EF4-FFF2-40B4-BE49-F238E27FC236}"/>
            </a:extLst>
          </p:cNvPr>
          <p:cNvSpPr/>
          <p:nvPr/>
        </p:nvSpPr>
        <p:spPr>
          <a:xfrm>
            <a:off x="9613" y="482464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Q&amp;A</a:t>
            </a:r>
          </a:p>
        </p:txBody>
      </p:sp>
      <p:sp>
        <p:nvSpPr>
          <p:cNvPr id="5" name="Rettangolo 4">
            <a:extLst>
              <a:ext uri="{FF2B5EF4-FFF2-40B4-BE49-F238E27FC236}"/>
            </a:extLst>
          </p:cNvPr>
          <p:cNvSpPr/>
          <p:nvPr/>
        </p:nvSpPr>
        <p:spPr>
          <a:xfrm>
            <a:off x="9614" y="324349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3. RIFLESSIONI FINALI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COSTRUZIONE DEL FRAMEWORK DI VALUTAZIONE: I TRE CRITERI DI VALUTAZIONE</a:t>
            </a:r>
          </a:p>
        </p:txBody>
      </p:sp>
      <p:sp>
        <p:nvSpPr>
          <p:cNvPr id="6" name="Segnaposto contenuto 5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449513"/>
            <a:ext cx="10058400" cy="3221037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91440" indent="-91440" algn="just" eaLnBrk="1" fontAlgn="auto" hangingPunct="1">
              <a:defRPr/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iberation Serif"/>
              </a:rPr>
              <a:t>Sulla base degli Indirizzi per la valutazione esaminati e delle esperienze consultate, sono stati individuati dal Nucleo di valutazione </a:t>
            </a:r>
            <a:r>
              <a:rPr lang="it-IT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iberation Serif"/>
              </a:rPr>
              <a:t>tre criteri di valutazione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iberation Serif"/>
              </a:rPr>
              <a:t> da assumere come framework di riferimento, riconducibili </a:t>
            </a:r>
            <a:r>
              <a:rPr lang="it-IT" sz="1800" b="1" u="sng" dirty="0">
                <a:solidFill>
                  <a:schemeClr val="accent1"/>
                </a:solidFill>
                <a:latin typeface="Arial" panose="020B0604020202020204" pitchFamily="34" charset="0"/>
                <a:ea typeface="Liberation Serif"/>
              </a:rPr>
              <a:t>all’efficacia, all’efficienza e all’adeguatezza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iberation Serif"/>
              </a:rPr>
              <a:t>. </a:t>
            </a: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  <a:latin typeface="Liberation Serif"/>
              <a:ea typeface="Liberation Serif"/>
            </a:endParaRPr>
          </a:p>
          <a:p>
            <a:pPr marL="91440" indent="-91440" algn="just" eaLnBrk="1" fontAlgn="auto" hangingPunct="1">
              <a:defRPr/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iberation Serif"/>
              </a:rPr>
              <a:t>Il modello di valutazione dei servizi socio-assistenziali in Provincia di Trento assume quindi tali tre criteri quali </a:t>
            </a:r>
            <a:r>
              <a:rPr lang="it-IT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iberation Serif"/>
              </a:rPr>
              <a:t>prospettive di analisi ritenute valide e significative al fine di formulare un giudizio di valore riferito ai servizi, alle progettualità e ai processi organizzativi delle organizzazioni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iberation Serif"/>
              </a:rPr>
              <a:t>. </a:t>
            </a: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  <a:latin typeface="Liberation Serif"/>
              <a:ea typeface="Liberation Serif"/>
            </a:endParaRPr>
          </a:p>
          <a:p>
            <a:pPr marL="91440" indent="-91440" eaLnBrk="1" fontAlgn="auto" hangingPunct="1">
              <a:defRPr/>
            </a:pP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Liberation Serif"/>
              </a:rPr>
              <a:t>L’identificazione ed esplicitazione dei criteri di valutazione costituisce un’importante operazione di concettualizzazione rispetto all’ambito di riferimento e ne favorisce la comprensibilità e replicabilità.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ttangolo 10">
            <a:extLst>
              <a:ext uri="{FF2B5EF4-FFF2-40B4-BE49-F238E27FC236}"/>
            </a:extLst>
          </p:cNvPr>
          <p:cNvSpPr/>
          <p:nvPr/>
        </p:nvSpPr>
        <p:spPr>
          <a:xfrm>
            <a:off x="9614" y="0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1. LA VALUTAZIONE IN AMBITO SOCIALE</a:t>
            </a:r>
          </a:p>
        </p:txBody>
      </p:sp>
      <p:sp>
        <p:nvSpPr>
          <p:cNvPr id="3" name="Rettangolo 2">
            <a:extLst>
              <a:ext uri="{FF2B5EF4-FFF2-40B4-BE49-F238E27FC236}"/>
            </a:extLst>
          </p:cNvPr>
          <p:cNvSpPr/>
          <p:nvPr/>
        </p:nvSpPr>
        <p:spPr>
          <a:xfrm>
            <a:off x="9703" y="1615736"/>
            <a:ext cx="390615" cy="16157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2. IL FRAMEWORK: contenuti </a:t>
            </a:r>
          </a:p>
        </p:txBody>
      </p:sp>
      <p:sp>
        <p:nvSpPr>
          <p:cNvPr id="4" name="Rettangolo 3">
            <a:extLst>
              <a:ext uri="{FF2B5EF4-FFF2-40B4-BE49-F238E27FC236}"/>
            </a:extLst>
          </p:cNvPr>
          <p:cNvSpPr/>
          <p:nvPr/>
        </p:nvSpPr>
        <p:spPr>
          <a:xfrm>
            <a:off x="9613" y="482464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Q&amp;A</a:t>
            </a:r>
          </a:p>
        </p:txBody>
      </p:sp>
      <p:sp>
        <p:nvSpPr>
          <p:cNvPr id="5" name="Rettangolo 4">
            <a:extLst>
              <a:ext uri="{FF2B5EF4-FFF2-40B4-BE49-F238E27FC236}"/>
            </a:extLst>
          </p:cNvPr>
          <p:cNvSpPr/>
          <p:nvPr/>
        </p:nvSpPr>
        <p:spPr>
          <a:xfrm>
            <a:off x="9614" y="324349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3. RIFLESSIONI FINALI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CRITERIO DI VALUTAZIONE 1: EFFICACIA</a:t>
            </a:r>
          </a:p>
        </p:txBody>
      </p:sp>
      <p:sp>
        <p:nvSpPr>
          <p:cNvPr id="6" name="Segnaposto contenuto 5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lnSpc>
                <a:spcPct val="120000"/>
              </a:lnSpc>
              <a:buFont typeface="Calibri" pitchFamily="34" charset="0"/>
              <a:buNone/>
              <a:defRPr/>
            </a:pPr>
            <a:r>
              <a:rPr lang="it-IT" sz="21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Misura l’incisività del servizio ossia la </a:t>
            </a:r>
            <a:r>
              <a:rPr lang="it-IT" sz="2100" b="1" u="sng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capacità del servizio di rispondere agli obiettivi che intende raggiungere a favore dei beneficiari </a:t>
            </a:r>
            <a:r>
              <a:rPr lang="it-IT" sz="21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 garantendo la qualità delle prestazioni erogate. Si basa sull’analisi</a:t>
            </a:r>
          </a:p>
          <a:p>
            <a:pPr marL="457200" indent="-457200" eaLnBrk="1" fontAlgn="auto" hangingPunct="1">
              <a:lnSpc>
                <a:spcPct val="120000"/>
              </a:lnSpc>
              <a:buFont typeface="+mj-lt"/>
              <a:buAutoNum type="arabicPeriod"/>
              <a:defRPr/>
            </a:pPr>
            <a:r>
              <a:rPr lang="it-IT" sz="21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del </a:t>
            </a:r>
            <a:r>
              <a:rPr lang="it-IT" sz="2100" b="1" u="sng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processo</a:t>
            </a:r>
            <a:r>
              <a:rPr lang="it-IT" sz="21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in questo caso il focus è </a:t>
            </a:r>
            <a:r>
              <a:rPr lang="it-IT" sz="2100" b="1" u="sng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sull’organizzazione</a:t>
            </a:r>
            <a:r>
              <a:rPr lang="it-IT" sz="21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(si misurano le azioni che sono state messe in campo dall’organizzazione per raggiungere le singole dimensioni degli obiettivi considerati). </a:t>
            </a:r>
          </a:p>
          <a:p>
            <a:pPr marL="457200" indent="-457200" eaLnBrk="1" fontAlgn="auto" hangingPunct="1">
              <a:lnSpc>
                <a:spcPct val="120000"/>
              </a:lnSpc>
              <a:buFont typeface="+mj-lt"/>
              <a:buAutoNum type="arabicPeriod"/>
              <a:defRPr/>
            </a:pPr>
            <a:r>
              <a:rPr lang="it-IT" sz="21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degli </a:t>
            </a:r>
            <a:r>
              <a:rPr lang="it-IT" sz="2100" b="1" u="sng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esiti</a:t>
            </a:r>
            <a:r>
              <a:rPr lang="it-IT" sz="21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in questo caso il focus è </a:t>
            </a:r>
            <a:r>
              <a:rPr lang="it-IT" sz="2100" b="1" u="sng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sull’utente</a:t>
            </a:r>
            <a:r>
              <a:rPr lang="it-IT" sz="21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(si misurano i benefici, la percezione, gli effetti, il cambiamento realizzato). </a:t>
            </a:r>
          </a:p>
          <a:p>
            <a:pPr marL="0" indent="0" eaLnBrk="1" fontAlgn="auto" hangingPunct="1">
              <a:buFont typeface="Calibri" pitchFamily="34" charset="0"/>
              <a:buNone/>
              <a:defRPr/>
            </a:pP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eaLnBrk="1" fontAlgn="auto" hangingPunct="1">
              <a:buFont typeface="Calibri" pitchFamily="34" charset="0"/>
              <a:buNone/>
              <a:defRPr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ttangolo 10">
            <a:extLst>
              <a:ext uri="{FF2B5EF4-FFF2-40B4-BE49-F238E27FC236}"/>
            </a:extLst>
          </p:cNvPr>
          <p:cNvSpPr/>
          <p:nvPr/>
        </p:nvSpPr>
        <p:spPr>
          <a:xfrm>
            <a:off x="9614" y="0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1. LA VALUTAZIONE IN AMBITO SOCIALE</a:t>
            </a:r>
          </a:p>
        </p:txBody>
      </p:sp>
      <p:sp>
        <p:nvSpPr>
          <p:cNvPr id="3" name="Rettangolo 2">
            <a:extLst>
              <a:ext uri="{FF2B5EF4-FFF2-40B4-BE49-F238E27FC236}"/>
            </a:extLst>
          </p:cNvPr>
          <p:cNvSpPr/>
          <p:nvPr/>
        </p:nvSpPr>
        <p:spPr>
          <a:xfrm>
            <a:off x="9703" y="1615736"/>
            <a:ext cx="390615" cy="16157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2. IL FRAMEWORK: contenuti </a:t>
            </a:r>
          </a:p>
        </p:txBody>
      </p:sp>
      <p:sp>
        <p:nvSpPr>
          <p:cNvPr id="4" name="Rettangolo 3">
            <a:extLst>
              <a:ext uri="{FF2B5EF4-FFF2-40B4-BE49-F238E27FC236}"/>
            </a:extLst>
          </p:cNvPr>
          <p:cNvSpPr/>
          <p:nvPr/>
        </p:nvSpPr>
        <p:spPr>
          <a:xfrm>
            <a:off x="9613" y="482464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Q&amp;A</a:t>
            </a:r>
          </a:p>
        </p:txBody>
      </p:sp>
      <p:sp>
        <p:nvSpPr>
          <p:cNvPr id="5" name="Rettangolo 4">
            <a:extLst>
              <a:ext uri="{FF2B5EF4-FFF2-40B4-BE49-F238E27FC236}"/>
            </a:extLst>
          </p:cNvPr>
          <p:cNvSpPr/>
          <p:nvPr/>
        </p:nvSpPr>
        <p:spPr>
          <a:xfrm>
            <a:off x="9614" y="324349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3. RIFLESSIONI FINALI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CRITERIO DI VALUTAZIONE 2: EFFICIENZA</a:t>
            </a:r>
            <a:endParaRPr lang="it-IT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Segnaposto contenuto 5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eaLnBrk="1" fontAlgn="auto" hangingPunct="1">
              <a:lnSpc>
                <a:spcPct val="120000"/>
              </a:lnSpc>
              <a:buFont typeface="Calibri" pitchFamily="34" charset="0"/>
              <a:buNone/>
              <a:defRPr/>
            </a:pPr>
            <a:r>
              <a:rPr lang="it-IT" sz="21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L’efficienza viene considerata a due livelli:</a:t>
            </a:r>
          </a:p>
          <a:p>
            <a:pPr marL="0" indent="0" eaLnBrk="1" fontAlgn="auto" hangingPunct="1">
              <a:lnSpc>
                <a:spcPct val="120000"/>
              </a:lnSpc>
              <a:buFont typeface="Calibri" pitchFamily="34" charset="0"/>
              <a:buNone/>
              <a:defRPr/>
            </a:pPr>
            <a:r>
              <a:rPr lang="it-IT" sz="21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SOSTENIBILITÀ ECONOMICA </a:t>
            </a:r>
            <a:r>
              <a:rPr lang="it-IT" sz="21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it-IT" sz="21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il cui obiettivo è quello di valutare la capacità dell’ente/organizzazione di creare valore, anche attraverso pratiche organizzative innovative che permettano forme di efficientamento complessivo. La gestione economica sostenibile passa anche attraverso la misurazione della costruzione e distribuzione del valore aggiunto, l’incidenza dell’intervento pubblico nella gestione del servizio, e il coinvolgimento di volontari. </a:t>
            </a:r>
          </a:p>
          <a:p>
            <a:pPr marL="0" indent="0" eaLnBrk="1" fontAlgn="auto" hangingPunct="1">
              <a:lnSpc>
                <a:spcPct val="120000"/>
              </a:lnSpc>
              <a:buFont typeface="Calibri" pitchFamily="34" charset="0"/>
              <a:buNone/>
              <a:defRPr/>
            </a:pPr>
            <a:r>
              <a:rPr lang="it-IT" sz="21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GESTIONE EFFICIENTE DEL SERVIZIO </a:t>
            </a:r>
            <a:r>
              <a:rPr lang="it-IT" sz="21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it-IT" sz="21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che fa riferimento all’analisi del rapporto tra input (risorse impiegate per il servizio) e output (numero di utenti e livello di qualità erogato). Il livello di efficienza aumenta quando, a parità di risorse impiegate e di livello di qualità garantita, si riesce a servire un numero di utenti maggiore; oppure quando a parità di utenti che riesco a gestire e a parità di qualità offerta, riesco a contenere le risorse impiegate. </a:t>
            </a: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eaLnBrk="1" fontAlgn="auto" hangingPunct="1">
              <a:buFont typeface="Calibri" pitchFamily="34" charset="0"/>
              <a:buNone/>
              <a:defRPr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ttangolo 10">
            <a:extLst>
              <a:ext uri="{FF2B5EF4-FFF2-40B4-BE49-F238E27FC236}"/>
            </a:extLst>
          </p:cNvPr>
          <p:cNvSpPr/>
          <p:nvPr/>
        </p:nvSpPr>
        <p:spPr>
          <a:xfrm>
            <a:off x="9614" y="0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1. LA VALUTAZIONE IN AMBITO SOCIALE</a:t>
            </a:r>
          </a:p>
        </p:txBody>
      </p:sp>
      <p:sp>
        <p:nvSpPr>
          <p:cNvPr id="3" name="Rettangolo 2">
            <a:extLst>
              <a:ext uri="{FF2B5EF4-FFF2-40B4-BE49-F238E27FC236}"/>
            </a:extLst>
          </p:cNvPr>
          <p:cNvSpPr/>
          <p:nvPr/>
        </p:nvSpPr>
        <p:spPr>
          <a:xfrm>
            <a:off x="9703" y="1615736"/>
            <a:ext cx="390615" cy="16157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2. IL FRAMEWORK: contenuti </a:t>
            </a:r>
          </a:p>
        </p:txBody>
      </p:sp>
      <p:sp>
        <p:nvSpPr>
          <p:cNvPr id="4" name="Rettangolo 3">
            <a:extLst>
              <a:ext uri="{FF2B5EF4-FFF2-40B4-BE49-F238E27FC236}"/>
            </a:extLst>
          </p:cNvPr>
          <p:cNvSpPr/>
          <p:nvPr/>
        </p:nvSpPr>
        <p:spPr>
          <a:xfrm>
            <a:off x="9613" y="482464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Q&amp;A</a:t>
            </a:r>
          </a:p>
        </p:txBody>
      </p:sp>
      <p:sp>
        <p:nvSpPr>
          <p:cNvPr id="5" name="Rettangolo 4">
            <a:extLst>
              <a:ext uri="{FF2B5EF4-FFF2-40B4-BE49-F238E27FC236}"/>
            </a:extLst>
          </p:cNvPr>
          <p:cNvSpPr/>
          <p:nvPr/>
        </p:nvSpPr>
        <p:spPr>
          <a:xfrm>
            <a:off x="9614" y="324349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3. RIFLESSIONI FINALI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CRITERIO DI VALUTAZIONE 3: ADEGUATEZZA  </a:t>
            </a:r>
          </a:p>
        </p:txBody>
      </p:sp>
      <p:sp>
        <p:nvSpPr>
          <p:cNvPr id="34818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  <a:buFont typeface="Calibri" pitchFamily="34" charset="0"/>
              <a:buNone/>
            </a:pPr>
            <a:r>
              <a:rPr lang="it-IT" sz="210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L’adeguatezza misura la rilevanza del servizio intesa come </a:t>
            </a:r>
            <a:r>
              <a:rPr lang="it-IT" sz="2100" b="1" u="sng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capacità di rispondere ai bisogni del territorio</a:t>
            </a:r>
            <a:r>
              <a:rPr lang="it-IT" sz="210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, tenuto conto del grado di coerenza tra il servizio offerto e i bisogni rilevanti con riferimento al contesto in cui il servizio opera e tenuto conto del grado di soddisfazione dell’utenza. </a:t>
            </a:r>
          </a:p>
          <a:p>
            <a:pPr marL="0" indent="0" eaLnBrk="1" hangingPunct="1">
              <a:buFont typeface="Calibri" pitchFamily="34" charset="0"/>
              <a:buNone/>
            </a:pPr>
            <a:endParaRPr lang="it-IT" smtClean="0"/>
          </a:p>
        </p:txBody>
      </p:sp>
      <p:sp>
        <p:nvSpPr>
          <p:cNvPr id="11" name="Rettangolo 10">
            <a:extLst>
              <a:ext uri="{FF2B5EF4-FFF2-40B4-BE49-F238E27FC236}"/>
            </a:extLst>
          </p:cNvPr>
          <p:cNvSpPr/>
          <p:nvPr/>
        </p:nvSpPr>
        <p:spPr>
          <a:xfrm>
            <a:off x="9614" y="0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1. LA VALUTAZIONE IN AMBITO SOCIALE</a:t>
            </a:r>
          </a:p>
        </p:txBody>
      </p:sp>
      <p:sp>
        <p:nvSpPr>
          <p:cNvPr id="3" name="Rettangolo 2">
            <a:extLst>
              <a:ext uri="{FF2B5EF4-FFF2-40B4-BE49-F238E27FC236}"/>
            </a:extLst>
          </p:cNvPr>
          <p:cNvSpPr/>
          <p:nvPr/>
        </p:nvSpPr>
        <p:spPr>
          <a:xfrm>
            <a:off x="9703" y="1615736"/>
            <a:ext cx="390615" cy="16157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2. IL FRAMEWORK: contenuti </a:t>
            </a:r>
          </a:p>
        </p:txBody>
      </p:sp>
      <p:sp>
        <p:nvSpPr>
          <p:cNvPr id="4" name="Rettangolo 3">
            <a:extLst>
              <a:ext uri="{FF2B5EF4-FFF2-40B4-BE49-F238E27FC236}"/>
            </a:extLst>
          </p:cNvPr>
          <p:cNvSpPr/>
          <p:nvPr/>
        </p:nvSpPr>
        <p:spPr>
          <a:xfrm>
            <a:off x="9613" y="482464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Q&amp;A</a:t>
            </a:r>
          </a:p>
        </p:txBody>
      </p:sp>
      <p:sp>
        <p:nvSpPr>
          <p:cNvPr id="5" name="Rettangolo 4">
            <a:extLst>
              <a:ext uri="{FF2B5EF4-FFF2-40B4-BE49-F238E27FC236}"/>
            </a:extLst>
          </p:cNvPr>
          <p:cNvSpPr/>
          <p:nvPr/>
        </p:nvSpPr>
        <p:spPr>
          <a:xfrm>
            <a:off x="9614" y="324349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3. RIFLESSIONI FINALI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Agenda</a:t>
            </a:r>
          </a:p>
        </p:txBody>
      </p:sp>
      <p:sp>
        <p:nvSpPr>
          <p:cNvPr id="15362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Calibri" pitchFamily="34" charset="0"/>
              <a:buBlip>
                <a:blip r:embed="rId2"/>
              </a:buBlip>
            </a:pPr>
            <a:r>
              <a:rPr lang="it-IT" smtClean="0"/>
              <a:t>La valutazione in ambito sociale</a:t>
            </a:r>
          </a:p>
          <a:p>
            <a:pPr eaLnBrk="1" hangingPunct="1">
              <a:buFont typeface="Calibri" pitchFamily="34" charset="0"/>
              <a:buBlip>
                <a:blip r:embed="rId2"/>
              </a:buBlip>
            </a:pPr>
            <a:r>
              <a:rPr lang="it-IT" smtClean="0"/>
              <a:t>Il framework di valutazione dei servizi</a:t>
            </a:r>
          </a:p>
          <a:p>
            <a:pPr eaLnBrk="1" hangingPunct="1">
              <a:buFont typeface="Calibri" pitchFamily="34" charset="0"/>
              <a:buBlip>
                <a:blip r:embed="rId2"/>
              </a:buBlip>
            </a:pPr>
            <a:r>
              <a:rPr lang="it-IT" smtClean="0"/>
              <a:t>Riflessioni conclusive</a:t>
            </a:r>
          </a:p>
          <a:p>
            <a:pPr eaLnBrk="1" hangingPunct="1">
              <a:buFont typeface="Calibri" pitchFamily="34" charset="0"/>
              <a:buBlip>
                <a:blip r:embed="rId2"/>
              </a:buBlip>
            </a:pPr>
            <a:r>
              <a:rPr lang="it-IT" smtClean="0"/>
              <a:t>Q&amp;A</a:t>
            </a: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613" y="4824644"/>
            <a:ext cx="390615" cy="16157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4. Q&amp;A</a:t>
            </a:r>
          </a:p>
        </p:txBody>
      </p:sp>
      <p:sp>
        <p:nvSpPr>
          <p:cNvPr id="11" name="Rettangolo 10">
            <a:extLst>
              <a:ext uri="{FF2B5EF4-FFF2-40B4-BE49-F238E27FC236}"/>
            </a:extLst>
          </p:cNvPr>
          <p:cNvSpPr/>
          <p:nvPr/>
        </p:nvSpPr>
        <p:spPr>
          <a:xfrm>
            <a:off x="9614" y="3243494"/>
            <a:ext cx="390615" cy="16157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3 RIFLESSIONI FINALI</a:t>
            </a:r>
          </a:p>
        </p:txBody>
      </p:sp>
      <p:sp>
        <p:nvSpPr>
          <p:cNvPr id="12" name="Rettangolo 11">
            <a:extLst>
              <a:ext uri="{FF2B5EF4-FFF2-40B4-BE49-F238E27FC236}"/>
            </a:extLst>
          </p:cNvPr>
          <p:cNvSpPr/>
          <p:nvPr/>
        </p:nvSpPr>
        <p:spPr>
          <a:xfrm>
            <a:off x="9703" y="1615736"/>
            <a:ext cx="390615" cy="16157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2. IL FRAMEWORK: contenuti </a:t>
            </a:r>
          </a:p>
        </p:txBody>
      </p:sp>
      <p:sp>
        <p:nvSpPr>
          <p:cNvPr id="13" name="Rettangolo 12">
            <a:extLst>
              <a:ext uri="{FF2B5EF4-FFF2-40B4-BE49-F238E27FC236}"/>
            </a:extLst>
          </p:cNvPr>
          <p:cNvSpPr/>
          <p:nvPr/>
        </p:nvSpPr>
        <p:spPr>
          <a:xfrm>
            <a:off x="9614" y="0"/>
            <a:ext cx="390615" cy="16157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1. LA VALUTAZIONE IN AMBITO SOCIALE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UNA SINTESI DEI CRITERI</a:t>
            </a:r>
          </a:p>
        </p:txBody>
      </p:sp>
      <p:sp>
        <p:nvSpPr>
          <p:cNvPr id="11" name="Rettangolo 10">
            <a:extLst>
              <a:ext uri="{FF2B5EF4-FFF2-40B4-BE49-F238E27FC236}"/>
            </a:extLst>
          </p:cNvPr>
          <p:cNvSpPr/>
          <p:nvPr/>
        </p:nvSpPr>
        <p:spPr>
          <a:xfrm>
            <a:off x="9614" y="0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1. LA VALUTAZIONE IN AMBITO SOCIALE</a:t>
            </a:r>
          </a:p>
        </p:txBody>
      </p:sp>
      <p:sp>
        <p:nvSpPr>
          <p:cNvPr id="3" name="Rettangolo 2">
            <a:extLst>
              <a:ext uri="{FF2B5EF4-FFF2-40B4-BE49-F238E27FC236}"/>
            </a:extLst>
          </p:cNvPr>
          <p:cNvSpPr/>
          <p:nvPr/>
        </p:nvSpPr>
        <p:spPr>
          <a:xfrm>
            <a:off x="9703" y="1615736"/>
            <a:ext cx="390615" cy="16157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2. IL FRAMEWORK: contenuti </a:t>
            </a:r>
          </a:p>
        </p:txBody>
      </p:sp>
      <p:sp>
        <p:nvSpPr>
          <p:cNvPr id="4" name="Rettangolo 3">
            <a:extLst>
              <a:ext uri="{FF2B5EF4-FFF2-40B4-BE49-F238E27FC236}"/>
            </a:extLst>
          </p:cNvPr>
          <p:cNvSpPr/>
          <p:nvPr/>
        </p:nvSpPr>
        <p:spPr>
          <a:xfrm>
            <a:off x="9613" y="482464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Q&amp;A</a:t>
            </a:r>
          </a:p>
        </p:txBody>
      </p:sp>
      <p:sp>
        <p:nvSpPr>
          <p:cNvPr id="5" name="Rettangolo 4">
            <a:extLst>
              <a:ext uri="{FF2B5EF4-FFF2-40B4-BE49-F238E27FC236}"/>
            </a:extLst>
          </p:cNvPr>
          <p:cNvSpPr/>
          <p:nvPr/>
        </p:nvSpPr>
        <p:spPr>
          <a:xfrm>
            <a:off x="9614" y="324349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3. RIFLESSIONI FINALI</a:t>
            </a:r>
          </a:p>
        </p:txBody>
      </p:sp>
      <p:graphicFrame>
        <p:nvGraphicFramePr>
          <p:cNvPr id="9" name="Segnaposto contenuto 8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2155825"/>
          <a:ext cx="9947275" cy="3484563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7567327">
                  <a:extLst>
                    <a:ext uri="{9D8B030D-6E8A-4147-A177-3AD203B41FA5}"/>
                  </a:extLst>
                </a:gridCol>
                <a:gridCol w="2379214">
                  <a:extLst>
                    <a:ext uri="{9D8B030D-6E8A-4147-A177-3AD203B41FA5}"/>
                  </a:extLst>
                </a:gridCol>
              </a:tblGrid>
              <a:tr h="550735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effectLst/>
                        </a:rPr>
                        <a:t>Domande di valutazione</a:t>
                      </a:r>
                      <a:endParaRPr lang="it-IT" sz="2400" dirty="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>
                          <a:effectLst/>
                        </a:rPr>
                        <a:t>Criterio di valutazione</a:t>
                      </a:r>
                      <a:endParaRPr lang="it-IT" sz="2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550735"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it-IT" sz="2400" u="none" strike="noStrike">
                          <a:effectLst/>
                        </a:rPr>
                        <a:t>Come tali unità utilizzano le risorse loro assegnate?</a:t>
                      </a:r>
                      <a:endParaRPr lang="it-IT" sz="2400" u="none" strike="noStrike">
                        <a:effectLst/>
                        <a:latin typeface="Liberation Serif"/>
                        <a:ea typeface="Liberation Serif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>
                          <a:effectLst/>
                        </a:rPr>
                        <a:t>Efficienza</a:t>
                      </a:r>
                      <a:endParaRPr lang="it-IT" sz="2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550735"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it-IT" sz="2400" u="none" strike="noStrike">
                          <a:effectLst/>
                        </a:rPr>
                        <a:t>Quali risultati si ottengono?</a:t>
                      </a:r>
                      <a:endParaRPr lang="it-IT" sz="2400" u="none" strike="noStrike">
                        <a:effectLst/>
                        <a:latin typeface="Liberation Serif"/>
                        <a:ea typeface="Liberation Serif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>
                          <a:effectLst/>
                        </a:rPr>
                        <a:t>Efficacia</a:t>
                      </a:r>
                      <a:endParaRPr lang="it-IT" sz="2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550735"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it-IT" sz="2400" u="none" strike="noStrike">
                          <a:effectLst/>
                        </a:rPr>
                        <a:t>Con quali costi?</a:t>
                      </a:r>
                      <a:endParaRPr lang="it-IT" sz="2400" u="none" strike="noStrike">
                        <a:effectLst/>
                        <a:latin typeface="Liberation Serif"/>
                        <a:ea typeface="Liberation Serif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>
                          <a:effectLst/>
                        </a:rPr>
                        <a:t>Efficienza</a:t>
                      </a:r>
                      <a:endParaRPr lang="it-IT" sz="2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550735"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it-IT" sz="2400" u="none" strike="noStrike">
                          <a:effectLst/>
                        </a:rPr>
                        <a:t>Il livello qualitativo raggiunto dai servizi</a:t>
                      </a:r>
                      <a:endParaRPr lang="it-IT" sz="2400" u="none" strike="noStrike">
                        <a:effectLst/>
                        <a:latin typeface="Liberation Serif"/>
                        <a:ea typeface="Liberation Serif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>
                          <a:effectLst/>
                        </a:rPr>
                        <a:t>Efficacia</a:t>
                      </a:r>
                      <a:endParaRPr lang="it-IT" sz="240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550735"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it-IT" sz="2400" u="none" strike="noStrike">
                          <a:effectLst/>
                        </a:rPr>
                        <a:t>Il grado di soddisfazione dell’utenza</a:t>
                      </a:r>
                      <a:endParaRPr lang="it-IT" sz="2400" u="none" strike="noStrike">
                        <a:effectLst/>
                        <a:latin typeface="Liberation Serif"/>
                        <a:ea typeface="Liberation Serif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effectLst/>
                        </a:rPr>
                        <a:t>Adeguatezza</a:t>
                      </a:r>
                      <a:endParaRPr lang="it-IT" sz="2400" dirty="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COSTRUZIONE DEL MODELLO DI VALUTAZIONE: OBIETTIVI, DIMENSIONI ED ELEMENTI DI VALUTAZIONE</a:t>
            </a:r>
          </a:p>
        </p:txBody>
      </p:sp>
      <p:sp>
        <p:nvSpPr>
          <p:cNvPr id="3686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endParaRPr lang="it-IT" sz="180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Calibri" pitchFamily="34" charset="0"/>
              <a:buNone/>
            </a:pPr>
            <a:endParaRPr lang="it-IT" smtClean="0"/>
          </a:p>
        </p:txBody>
      </p:sp>
      <p:sp>
        <p:nvSpPr>
          <p:cNvPr id="11" name="Rettangolo 10">
            <a:extLst>
              <a:ext uri="{FF2B5EF4-FFF2-40B4-BE49-F238E27FC236}"/>
            </a:extLst>
          </p:cNvPr>
          <p:cNvSpPr/>
          <p:nvPr/>
        </p:nvSpPr>
        <p:spPr>
          <a:xfrm>
            <a:off x="9614" y="0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1. LA VALUTAZIONE IN AMBITO SOCIALE</a:t>
            </a:r>
          </a:p>
        </p:txBody>
      </p:sp>
      <p:pic>
        <p:nvPicPr>
          <p:cNvPr id="36868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963" y="2562225"/>
            <a:ext cx="10209212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>
            <a:extLst>
              <a:ext uri="{FF2B5EF4-FFF2-40B4-BE49-F238E27FC236}"/>
            </a:extLst>
          </p:cNvPr>
          <p:cNvSpPr/>
          <p:nvPr/>
        </p:nvSpPr>
        <p:spPr>
          <a:xfrm>
            <a:off x="9703" y="1615736"/>
            <a:ext cx="390615" cy="16157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2. IL FRAMEWORK: contenuti </a:t>
            </a:r>
          </a:p>
        </p:txBody>
      </p:sp>
      <p:sp>
        <p:nvSpPr>
          <p:cNvPr id="5" name="Rettangolo 4">
            <a:extLst>
              <a:ext uri="{FF2B5EF4-FFF2-40B4-BE49-F238E27FC236}"/>
            </a:extLst>
          </p:cNvPr>
          <p:cNvSpPr/>
          <p:nvPr/>
        </p:nvSpPr>
        <p:spPr>
          <a:xfrm>
            <a:off x="9613" y="482464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Q&amp;A</a:t>
            </a:r>
          </a:p>
        </p:txBody>
      </p:sp>
      <p:sp>
        <p:nvSpPr>
          <p:cNvPr id="7" name="Rettangolo 6">
            <a:extLst>
              <a:ext uri="{FF2B5EF4-FFF2-40B4-BE49-F238E27FC236}"/>
            </a:extLst>
          </p:cNvPr>
          <p:cNvSpPr/>
          <p:nvPr/>
        </p:nvSpPr>
        <p:spPr>
          <a:xfrm>
            <a:off x="9614" y="324349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3. RIFLESSIONI FINALI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COSTRUZIONE DEL MODELLO DI VALUTAZIONE: OBIETTIVI, DIMENSIONI ED ELEMENTI DI VALUTAZIONE</a:t>
            </a:r>
            <a:endParaRPr lang="it-IT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ttangolo 7">
            <a:extLst>
              <a:ext uri="{FF2B5EF4-FFF2-40B4-BE49-F238E27FC236}"/>
            </a:extLst>
          </p:cNvPr>
          <p:cNvSpPr/>
          <p:nvPr/>
        </p:nvSpPr>
        <p:spPr>
          <a:xfrm>
            <a:off x="9613" y="482464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4. RIFLESSIONI FINALI</a:t>
            </a:r>
          </a:p>
        </p:txBody>
      </p:sp>
      <p:sp>
        <p:nvSpPr>
          <p:cNvPr id="9" name="Rettangolo 8">
            <a:extLst>
              <a:ext uri="{FF2B5EF4-FFF2-40B4-BE49-F238E27FC236}"/>
            </a:extLst>
          </p:cNvPr>
          <p:cNvSpPr/>
          <p:nvPr/>
        </p:nvSpPr>
        <p:spPr>
          <a:xfrm>
            <a:off x="9614" y="324349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3. IL PROCESSO DI COSTRUZIONE</a:t>
            </a:r>
          </a:p>
        </p:txBody>
      </p:sp>
      <p:sp>
        <p:nvSpPr>
          <p:cNvPr id="11" name="Rettangolo 10">
            <a:extLst>
              <a:ext uri="{FF2B5EF4-FFF2-40B4-BE49-F238E27FC236}"/>
            </a:extLst>
          </p:cNvPr>
          <p:cNvSpPr/>
          <p:nvPr/>
        </p:nvSpPr>
        <p:spPr>
          <a:xfrm>
            <a:off x="9614" y="0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1. LA VALUTAZIONE IN AMBITO SOCIALE</a:t>
            </a:r>
          </a:p>
        </p:txBody>
      </p:sp>
      <p:graphicFrame>
        <p:nvGraphicFramePr>
          <p:cNvPr id="3" name="Diagramma 2">
            <a:extLst>
              <a:ext uri="{FF2B5EF4-FFF2-40B4-BE49-F238E27FC236}"/>
            </a:extLst>
          </p:cNvPr>
          <p:cNvGraphicFramePr/>
          <p:nvPr/>
        </p:nvGraphicFramePr>
        <p:xfrm>
          <a:off x="947543" y="941958"/>
          <a:ext cx="10645312" cy="6218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tangolo 3">
            <a:extLst>
              <a:ext uri="{FF2B5EF4-FFF2-40B4-BE49-F238E27FC236}"/>
            </a:extLst>
          </p:cNvPr>
          <p:cNvSpPr/>
          <p:nvPr/>
        </p:nvSpPr>
        <p:spPr>
          <a:xfrm>
            <a:off x="9703" y="1615736"/>
            <a:ext cx="390615" cy="16157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2. IL FRAMEWORK: contenuti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OBIETTIVI, DIMENSIONI ED ELEMENTI DI VALUTAZIONE </a:t>
            </a: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EFFICACIA</a:t>
            </a:r>
            <a:endParaRPr lang="it-IT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Segnaposto contenuto 5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 eaLnBrk="1" fontAlgn="auto" hangingPunct="1">
              <a:buFont typeface="Wingdings" panose="05000000000000000000" pitchFamily="2" charset="2"/>
              <a:buChar char="ü"/>
              <a:defRPr/>
            </a:pPr>
            <a:r>
              <a:rPr lang="it-IT" sz="21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necessario declinarla per OGNI aggregazione funzionale in funzione degli obiettivi comuni che i molteplici servizi intendono perseguire</a:t>
            </a:r>
          </a:p>
          <a:p>
            <a:pPr marL="355600" indent="-355600" eaLnBrk="1" fontAlgn="auto" hangingPunct="1">
              <a:buFont typeface="Wingdings" panose="05000000000000000000" pitchFamily="2" charset="2"/>
              <a:buChar char="ü"/>
              <a:defRPr/>
            </a:pPr>
            <a:r>
              <a:rPr lang="it-IT" sz="21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Il Nucleo di valutazione ha esplorato l’aggregazione funzionale MINORI RESIDENZIALI individuando obiettivi, dimensioni ed elementi di valutazione di seguito riepilogati</a:t>
            </a:r>
          </a:p>
          <a:p>
            <a:pPr marL="91440" indent="-91440" eaLnBrk="1" fontAlgn="auto" hangingPunct="1">
              <a:buFont typeface="Wingdings" panose="05000000000000000000" pitchFamily="2" charset="2"/>
              <a:buChar char="ü"/>
              <a:defRPr/>
            </a:pPr>
            <a:endParaRPr lang="it-IT" sz="18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91440" indent="-91440" eaLnBrk="1" fontAlgn="auto" hangingPunct="1">
              <a:buFont typeface="Wingdings" panose="05000000000000000000" pitchFamily="2" charset="2"/>
              <a:buChar char="ü"/>
              <a:defRPr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/>
            </a:extLst>
          </p:cNvPr>
          <p:cNvSpPr/>
          <p:nvPr/>
        </p:nvSpPr>
        <p:spPr>
          <a:xfrm>
            <a:off x="9614" y="0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1. LA VALUTAZIONE IN AMBITO SOCIALE</a:t>
            </a:r>
          </a:p>
        </p:txBody>
      </p:sp>
      <p:sp>
        <p:nvSpPr>
          <p:cNvPr id="3" name="Rettangolo 2">
            <a:extLst>
              <a:ext uri="{FF2B5EF4-FFF2-40B4-BE49-F238E27FC236}"/>
            </a:extLst>
          </p:cNvPr>
          <p:cNvSpPr/>
          <p:nvPr/>
        </p:nvSpPr>
        <p:spPr>
          <a:xfrm>
            <a:off x="9703" y="1615736"/>
            <a:ext cx="390615" cy="16157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2. IL FRAMEWORK: contenuti </a:t>
            </a:r>
          </a:p>
        </p:txBody>
      </p:sp>
      <p:sp>
        <p:nvSpPr>
          <p:cNvPr id="4" name="Rettangolo 3">
            <a:extLst>
              <a:ext uri="{FF2B5EF4-FFF2-40B4-BE49-F238E27FC236}"/>
            </a:extLst>
          </p:cNvPr>
          <p:cNvSpPr/>
          <p:nvPr/>
        </p:nvSpPr>
        <p:spPr>
          <a:xfrm>
            <a:off x="9613" y="482464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Q&amp;A</a:t>
            </a:r>
          </a:p>
        </p:txBody>
      </p:sp>
      <p:sp>
        <p:nvSpPr>
          <p:cNvPr id="5" name="Rettangolo 4">
            <a:extLst>
              <a:ext uri="{FF2B5EF4-FFF2-40B4-BE49-F238E27FC236}"/>
            </a:extLst>
          </p:cNvPr>
          <p:cNvSpPr/>
          <p:nvPr/>
        </p:nvSpPr>
        <p:spPr>
          <a:xfrm>
            <a:off x="9614" y="324349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3. RIFLESSIONI FINALI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OBIETTIVI, DIMENSIONI ED ELEMENTI DI VALUTAZIONE </a:t>
            </a: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EFFICIENZA</a:t>
            </a:r>
            <a:endParaRPr lang="it-IT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ttangolo 10">
            <a:extLst>
              <a:ext uri="{FF2B5EF4-FFF2-40B4-BE49-F238E27FC236}"/>
            </a:extLst>
          </p:cNvPr>
          <p:cNvSpPr/>
          <p:nvPr/>
        </p:nvSpPr>
        <p:spPr>
          <a:xfrm>
            <a:off x="9614" y="0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1. LA VALUTAZIONE IN AMBITO SOCIALE</a:t>
            </a:r>
          </a:p>
        </p:txBody>
      </p:sp>
      <p:graphicFrame>
        <p:nvGraphicFramePr>
          <p:cNvPr id="3" name="Tabella 2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066800" y="1997075"/>
          <a:ext cx="10058400" cy="38211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64154">
                  <a:extLst>
                    <a:ext uri="{9D8B030D-6E8A-4147-A177-3AD203B41FA5}"/>
                  </a:extLst>
                </a:gridCol>
                <a:gridCol w="6794245">
                  <a:extLst>
                    <a:ext uri="{9D8B030D-6E8A-4147-A177-3AD203B41FA5}"/>
                  </a:extLst>
                </a:gridCol>
              </a:tblGrid>
              <a:tr h="358349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effectLst/>
                        </a:rPr>
                        <a:t>Obiettivi</a:t>
                      </a:r>
                      <a:endParaRPr lang="it-IT" sz="1800" dirty="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37920" marR="379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effectLst/>
                        </a:rPr>
                        <a:t>Dimensioni</a:t>
                      </a:r>
                    </a:p>
                    <a:p>
                      <a:pPr algn="ctr"/>
                      <a:r>
                        <a:rPr lang="it-IT" sz="1800" dirty="0">
                          <a:effectLst/>
                        </a:rPr>
                        <a:t>di analisi</a:t>
                      </a:r>
                      <a:endParaRPr lang="it-IT" sz="1800" dirty="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37920" marR="37920" marT="0" marB="0" anchor="ctr"/>
                </a:tc>
                <a:extLst>
                  <a:ext uri="{0D108BD9-81ED-4DB2-BD59-A6C34878D82A}"/>
                </a:extLst>
              </a:tr>
              <a:tr h="518327">
                <a:tc rowSpan="4">
                  <a:txBody>
                    <a:bodyPr/>
                    <a:lstStyle/>
                    <a:p>
                      <a:r>
                        <a:rPr lang="it-IT" sz="2000" b="1" dirty="0">
                          <a:effectLst/>
                        </a:rPr>
                        <a:t>Sostenibilità economica</a:t>
                      </a:r>
                    </a:p>
                  </a:txBody>
                  <a:tcPr marL="37920" marR="3792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effectLst/>
                        </a:rPr>
                        <a:t>Dipendenza da risorse pubbliche </a:t>
                      </a:r>
                      <a:endParaRPr lang="it-IT" sz="1800" i="1" dirty="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36870" marR="36870" marT="0" marB="0" anchor="ctr"/>
                </a:tc>
                <a:extLst>
                  <a:ext uri="{0D108BD9-81ED-4DB2-BD59-A6C34878D82A}"/>
                </a:extLst>
              </a:tr>
              <a:tr h="35834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effectLst/>
                        </a:rPr>
                        <a:t>Coinvolgimento volontariato</a:t>
                      </a:r>
                      <a:endParaRPr lang="it-IT" sz="1800" i="1" dirty="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36870" marR="36870" marT="0" marB="0" anchor="ctr"/>
                </a:tc>
                <a:extLst>
                  <a:ext uri="{0D108BD9-81ED-4DB2-BD59-A6C34878D82A}"/>
                </a:extLst>
              </a:tr>
              <a:tr h="358349">
                <a:tc vMerge="1">
                  <a:txBody>
                    <a:bodyPr/>
                    <a:lstStyle/>
                    <a:p>
                      <a:r>
                        <a:rPr lang="it-IT" sz="2000" dirty="0">
                          <a:effectLst/>
                        </a:rPr>
                        <a:t>Valorizzazione e recupero delle capacità genitoriali</a:t>
                      </a:r>
                      <a:endParaRPr lang="it-IT" sz="2000" dirty="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37920" marR="3792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effectLst/>
                        </a:rPr>
                        <a:t>Efficiente uso delle risorse</a:t>
                      </a:r>
                      <a:endParaRPr lang="it-IT" sz="1800" i="1" dirty="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36870" marR="36870" marT="0" marB="0" anchor="ctr"/>
                </a:tc>
                <a:extLst>
                  <a:ext uri="{0D108BD9-81ED-4DB2-BD59-A6C34878D82A}"/>
                </a:extLst>
              </a:tr>
              <a:tr h="4737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effectLst/>
                        </a:rPr>
                        <a:t>Innovazione organizzativa</a:t>
                      </a:r>
                      <a:endParaRPr lang="it-IT" sz="1800" i="1" dirty="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36870" marR="36870" marT="0" marB="0" anchor="ctr"/>
                </a:tc>
                <a:extLst>
                  <a:ext uri="{0D108BD9-81ED-4DB2-BD59-A6C34878D82A}"/>
                </a:extLst>
              </a:tr>
              <a:tr h="488271">
                <a:tc rowSpan="4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Gestione efficiente</a:t>
                      </a:r>
                    </a:p>
                  </a:txBody>
                  <a:tcPr marL="37920" marR="3792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effectLst/>
                        </a:rPr>
                        <a:t>Costo di gestione del servizio</a:t>
                      </a:r>
                      <a:endParaRPr lang="it-IT" sz="1800" i="1" dirty="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36870" marR="36870" marT="0" marB="0" anchor="ctr"/>
                </a:tc>
                <a:extLst>
                  <a:ext uri="{0D108BD9-81ED-4DB2-BD59-A6C34878D82A}"/>
                </a:extLst>
              </a:tr>
              <a:tr h="35834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effectLst/>
                        </a:rPr>
                        <a:t>Analisi degli scostamenti</a:t>
                      </a:r>
                      <a:endParaRPr lang="it-IT" sz="1800" i="1" dirty="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36870" marR="36870" marT="0" marB="0" anchor="ctr"/>
                </a:tc>
                <a:extLst>
                  <a:ext uri="{0D108BD9-81ED-4DB2-BD59-A6C34878D82A}"/>
                </a:extLst>
              </a:tr>
              <a:tr h="358349">
                <a:tc vMerge="1">
                  <a:txBody>
                    <a:bodyPr/>
                    <a:lstStyle/>
                    <a:p>
                      <a:endParaRPr lang="it-IT" sz="2000" dirty="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37920" marR="3792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effectLst/>
                        </a:rPr>
                        <a:t>Durata interventi e permanenza nel servizio</a:t>
                      </a:r>
                      <a:endParaRPr lang="it-IT" sz="1800" i="1" dirty="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36870" marR="36870" marT="0" marB="0" anchor="ctr"/>
                </a:tc>
                <a:extLst>
                  <a:ext uri="{0D108BD9-81ED-4DB2-BD59-A6C34878D82A}"/>
                </a:extLst>
              </a:tr>
              <a:tr h="358349">
                <a:tc vMerge="1">
                  <a:txBody>
                    <a:bodyPr/>
                    <a:lstStyle/>
                    <a:p>
                      <a:endParaRPr lang="it-IT" sz="2000" dirty="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37920" marR="3792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effectLst/>
                        </a:rPr>
                        <a:t>Accessibilità e grado di utilizzo delle strutture</a:t>
                      </a:r>
                      <a:endParaRPr lang="it-IT" sz="1800" i="1" dirty="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36870" marR="36870" marT="0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" name="Rettangolo 3">
            <a:extLst>
              <a:ext uri="{FF2B5EF4-FFF2-40B4-BE49-F238E27FC236}"/>
            </a:extLst>
          </p:cNvPr>
          <p:cNvSpPr/>
          <p:nvPr/>
        </p:nvSpPr>
        <p:spPr>
          <a:xfrm>
            <a:off x="9703" y="1615736"/>
            <a:ext cx="390615" cy="16157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2. IL FRAMEWORK: contenuti </a:t>
            </a:r>
          </a:p>
        </p:txBody>
      </p:sp>
      <p:sp>
        <p:nvSpPr>
          <p:cNvPr id="5" name="Rettangolo 4">
            <a:extLst>
              <a:ext uri="{FF2B5EF4-FFF2-40B4-BE49-F238E27FC236}"/>
            </a:extLst>
          </p:cNvPr>
          <p:cNvSpPr/>
          <p:nvPr/>
        </p:nvSpPr>
        <p:spPr>
          <a:xfrm>
            <a:off x="9613" y="482464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Q&amp;A</a:t>
            </a:r>
          </a:p>
        </p:txBody>
      </p:sp>
      <p:sp>
        <p:nvSpPr>
          <p:cNvPr id="6" name="Rettangolo 5">
            <a:extLst>
              <a:ext uri="{FF2B5EF4-FFF2-40B4-BE49-F238E27FC236}"/>
            </a:extLst>
          </p:cNvPr>
          <p:cNvSpPr/>
          <p:nvPr/>
        </p:nvSpPr>
        <p:spPr>
          <a:xfrm>
            <a:off x="9614" y="324349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3. RIFLESSIONI FINALI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OBIETTIVI, DIMENSIONI ED ELEMENTI DI VALUTAZIONE </a:t>
            </a: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ADEGUATEZZA</a:t>
            </a:r>
            <a:endParaRPr lang="it-IT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ttangolo 10">
            <a:extLst>
              <a:ext uri="{FF2B5EF4-FFF2-40B4-BE49-F238E27FC236}"/>
            </a:extLst>
          </p:cNvPr>
          <p:cNvSpPr/>
          <p:nvPr/>
        </p:nvSpPr>
        <p:spPr>
          <a:xfrm>
            <a:off x="9614" y="0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1. LA VALUTAZIONE IN AMBITO SOCIALE</a:t>
            </a:r>
          </a:p>
        </p:txBody>
      </p:sp>
      <p:graphicFrame>
        <p:nvGraphicFramePr>
          <p:cNvPr id="5" name="Tabella 4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066800" y="2120900"/>
          <a:ext cx="10058400" cy="37385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64154">
                  <a:extLst>
                    <a:ext uri="{9D8B030D-6E8A-4147-A177-3AD203B41FA5}"/>
                  </a:extLst>
                </a:gridCol>
                <a:gridCol w="6794245">
                  <a:extLst>
                    <a:ext uri="{9D8B030D-6E8A-4147-A177-3AD203B41FA5}"/>
                  </a:extLst>
                </a:gridCol>
              </a:tblGrid>
              <a:tr h="651111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effectLst/>
                        </a:rPr>
                        <a:t>Obiettivi</a:t>
                      </a:r>
                      <a:endParaRPr lang="it-IT" sz="1800" dirty="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37920" marR="3792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effectLst/>
                        </a:rPr>
                        <a:t>Dimensioni</a:t>
                      </a:r>
                    </a:p>
                    <a:p>
                      <a:pPr algn="ctr"/>
                      <a:r>
                        <a:rPr lang="it-IT" sz="1800" dirty="0">
                          <a:effectLst/>
                        </a:rPr>
                        <a:t>di analisi</a:t>
                      </a:r>
                      <a:endParaRPr lang="it-IT" sz="1800" dirty="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37920" marR="37920" marT="0" marB="0" anchor="ctr"/>
                </a:tc>
                <a:extLst>
                  <a:ext uri="{0D108BD9-81ED-4DB2-BD59-A6C34878D82A}"/>
                </a:extLst>
              </a:tr>
              <a:tr h="615136">
                <a:tc rowSpan="3">
                  <a:txBody>
                    <a:bodyPr/>
                    <a:lstStyle/>
                    <a:p>
                      <a:pPr algn="just"/>
                      <a:r>
                        <a:rPr lang="it-IT" sz="1800" b="1" dirty="0">
                          <a:effectLst/>
                        </a:rPr>
                        <a:t>Servizio offerto</a:t>
                      </a:r>
                      <a:endParaRPr lang="it-IT" sz="1800" b="1" dirty="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49187" marR="49187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800" dirty="0">
                          <a:effectLst/>
                        </a:rPr>
                        <a:t>Soddisfazione degli utenti</a:t>
                      </a:r>
                      <a:endParaRPr lang="it-IT" sz="1800" dirty="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49187" marR="49187" marT="0" marB="0" anchor="ctr"/>
                </a:tc>
                <a:extLst>
                  <a:ext uri="{0D108BD9-81ED-4DB2-BD59-A6C34878D82A}"/>
                </a:extLst>
              </a:tr>
              <a:tr h="425279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800" dirty="0">
                          <a:effectLst/>
                        </a:rPr>
                        <a:t>Coerenza rispetto l’offerta tecnica</a:t>
                      </a:r>
                      <a:endParaRPr lang="it-IT" sz="1800" dirty="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49187" marR="49187" marT="0" marB="0" anchor="ctr"/>
                </a:tc>
                <a:extLst>
                  <a:ext uri="{0D108BD9-81ED-4DB2-BD59-A6C34878D82A}"/>
                </a:extLst>
              </a:tr>
              <a:tr h="480153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800" dirty="0">
                          <a:effectLst/>
                        </a:rPr>
                        <a:t>Autovalutazione dei risultati</a:t>
                      </a:r>
                      <a:endParaRPr lang="it-IT" sz="1800" dirty="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49187" marR="49187" marT="0" marB="0" anchor="ctr"/>
                </a:tc>
                <a:extLst>
                  <a:ext uri="{0D108BD9-81ED-4DB2-BD59-A6C34878D82A}"/>
                </a:extLst>
              </a:tr>
              <a:tr h="562179">
                <a:tc>
                  <a:txBody>
                    <a:bodyPr/>
                    <a:lstStyle/>
                    <a:p>
                      <a:pPr algn="just"/>
                      <a:r>
                        <a:rPr lang="it-IT" sz="1800" b="1" dirty="0">
                          <a:effectLst/>
                        </a:rPr>
                        <a:t>Bisogni emergenti</a:t>
                      </a:r>
                      <a:endParaRPr lang="it-IT" sz="1800" b="1" dirty="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49187" marR="49187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800" dirty="0">
                          <a:effectLst/>
                        </a:rPr>
                        <a:t>Partecipazione attiva e capacità di lettura dei bisogni</a:t>
                      </a:r>
                      <a:endParaRPr lang="it-IT" sz="1800" dirty="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36870" marR="36870" marT="0" marB="0" anchor="ctr"/>
                </a:tc>
                <a:extLst>
                  <a:ext uri="{0D108BD9-81ED-4DB2-BD59-A6C34878D82A}"/>
                </a:extLst>
              </a:tr>
              <a:tr h="579466">
                <a:tc rowSpan="2">
                  <a:txBody>
                    <a:bodyPr/>
                    <a:lstStyle/>
                    <a:p>
                      <a:pPr algn="just"/>
                      <a:r>
                        <a:rPr lang="it-IT" sz="1800" b="1" dirty="0">
                          <a:effectLst/>
                        </a:rPr>
                        <a:t>Lavoratori e infrastrutture</a:t>
                      </a:r>
                      <a:endParaRPr lang="it-IT" sz="1800" b="1" dirty="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49187" marR="49187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800" dirty="0">
                          <a:effectLst/>
                        </a:rPr>
                        <a:t>Buone condizioni di lavoro</a:t>
                      </a:r>
                      <a:endParaRPr lang="it-IT" sz="1800" dirty="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49187" marR="49187" marT="0" marB="0" anchor="ctr"/>
                </a:tc>
                <a:extLst>
                  <a:ext uri="{0D108BD9-81ED-4DB2-BD59-A6C34878D82A}"/>
                </a:extLst>
              </a:tr>
              <a:tr h="425279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800" dirty="0">
                          <a:effectLst/>
                        </a:rPr>
                        <a:t>Infrastrutture fisiche</a:t>
                      </a:r>
                      <a:endParaRPr lang="it-IT" sz="1800" dirty="0">
                        <a:effectLst/>
                        <a:latin typeface="Liberation Serif"/>
                        <a:ea typeface="Liberation Serif"/>
                      </a:endParaRPr>
                    </a:p>
                  </a:txBody>
                  <a:tcPr marL="49187" marR="49187" marT="0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" name="Rettangolo 2">
            <a:extLst>
              <a:ext uri="{FF2B5EF4-FFF2-40B4-BE49-F238E27FC236}"/>
            </a:extLst>
          </p:cNvPr>
          <p:cNvSpPr/>
          <p:nvPr/>
        </p:nvSpPr>
        <p:spPr>
          <a:xfrm>
            <a:off x="9703" y="1615736"/>
            <a:ext cx="390615" cy="16157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2. IL FRAMEWORK: contenuti </a:t>
            </a:r>
          </a:p>
        </p:txBody>
      </p:sp>
      <p:sp>
        <p:nvSpPr>
          <p:cNvPr id="7" name="Rettangolo 6">
            <a:extLst>
              <a:ext uri="{FF2B5EF4-FFF2-40B4-BE49-F238E27FC236}"/>
            </a:extLst>
          </p:cNvPr>
          <p:cNvSpPr/>
          <p:nvPr/>
        </p:nvSpPr>
        <p:spPr>
          <a:xfrm>
            <a:off x="9613" y="482464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Q&amp;A</a:t>
            </a:r>
          </a:p>
        </p:txBody>
      </p:sp>
      <p:sp>
        <p:nvSpPr>
          <p:cNvPr id="12" name="Rettangolo 11">
            <a:extLst>
              <a:ext uri="{FF2B5EF4-FFF2-40B4-BE49-F238E27FC236}"/>
            </a:extLst>
          </p:cNvPr>
          <p:cNvSpPr/>
          <p:nvPr/>
        </p:nvSpPr>
        <p:spPr>
          <a:xfrm>
            <a:off x="9614" y="324349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3. RIFLESSIONI FINALI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NOTA</a:t>
            </a:r>
          </a:p>
        </p:txBody>
      </p:sp>
      <p:sp>
        <p:nvSpPr>
          <p:cNvPr id="8" name="Rettangolo 7">
            <a:extLst>
              <a:ext uri="{FF2B5EF4-FFF2-40B4-BE49-F238E27FC236}"/>
            </a:extLst>
          </p:cNvPr>
          <p:cNvSpPr/>
          <p:nvPr/>
        </p:nvSpPr>
        <p:spPr>
          <a:xfrm>
            <a:off x="9613" y="482464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4. RIFLESSIONI FINALI</a:t>
            </a:r>
          </a:p>
        </p:txBody>
      </p:sp>
      <p:sp>
        <p:nvSpPr>
          <p:cNvPr id="9" name="Rettangolo 8">
            <a:extLst>
              <a:ext uri="{FF2B5EF4-FFF2-40B4-BE49-F238E27FC236}"/>
            </a:extLst>
          </p:cNvPr>
          <p:cNvSpPr/>
          <p:nvPr/>
        </p:nvSpPr>
        <p:spPr>
          <a:xfrm>
            <a:off x="9614" y="324349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3. IL PROCESSO DI COSTRUZIONE</a:t>
            </a:r>
          </a:p>
        </p:txBody>
      </p:sp>
      <p:sp>
        <p:nvSpPr>
          <p:cNvPr id="11" name="Rettangolo 10">
            <a:extLst>
              <a:ext uri="{FF2B5EF4-FFF2-40B4-BE49-F238E27FC236}"/>
            </a:extLst>
          </p:cNvPr>
          <p:cNvSpPr/>
          <p:nvPr/>
        </p:nvSpPr>
        <p:spPr>
          <a:xfrm>
            <a:off x="9614" y="0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1. LA VALUTAZIONE IN AMBITO SOCIALE</a:t>
            </a:r>
          </a:p>
        </p:txBody>
      </p:sp>
      <p:sp>
        <p:nvSpPr>
          <p:cNvPr id="41989" name="CasellaDiTesto 6"/>
          <p:cNvSpPr txBox="1">
            <a:spLocks noChangeArrowheads="1"/>
          </p:cNvSpPr>
          <p:nvPr/>
        </p:nvSpPr>
        <p:spPr bwMode="auto">
          <a:xfrm>
            <a:off x="1231900" y="2492375"/>
            <a:ext cx="97885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 </a:t>
            </a:r>
            <a:endParaRPr lang="it-IT">
              <a:latin typeface="Liberation Serif" pitchFamily="18" charset="0"/>
            </a:endParaRPr>
          </a:p>
          <a:p>
            <a:pPr algn="just"/>
            <a:r>
              <a:rPr lang="it-IT" b="1" u="sng"/>
              <a:t>Nota bene</a:t>
            </a:r>
            <a:r>
              <a:rPr lang="it-IT" b="1"/>
              <a:t>: non è necessario declinare tutte le dimensioni in elementi di valutazione, così come non è necessario che tutti gli elementi  di valutazione siano misurabili attraverso specifici indicatori. </a:t>
            </a:r>
            <a:endParaRPr lang="it-IT">
              <a:latin typeface="Liberation Serif" pitchFamily="18" charset="0"/>
            </a:endParaRPr>
          </a:p>
          <a:p>
            <a:pPr algn="just"/>
            <a:r>
              <a:rPr lang="it-IT" b="1"/>
              <a:t>Il modello proposto non rappresenta un mero “esercizio compilativo” quanto piuttosto un </a:t>
            </a:r>
            <a:r>
              <a:rPr lang="it-IT" b="1" u="sng">
                <a:solidFill>
                  <a:srgbClr val="C00000"/>
                </a:solidFill>
              </a:rPr>
              <a:t>processo di costruzione di una cultura valutativa al fine di migliorare la consapevolezza su esiti e processi avviati</a:t>
            </a:r>
            <a:r>
              <a:rPr lang="it-IT" b="1"/>
              <a:t>. </a:t>
            </a:r>
            <a:endParaRPr lang="it-IT">
              <a:latin typeface="Liberation Serif" pitchFamily="18" charset="0"/>
            </a:endParaRPr>
          </a:p>
          <a:p>
            <a:pPr algn="just"/>
            <a:r>
              <a:rPr lang="it-IT" b="1"/>
              <a:t>Sarà l’oggetto e l’obiettivo della valutazione ad orientare la definizione del disegno di valutazione e la declinazione del percorso.</a:t>
            </a:r>
            <a:endParaRPr lang="it-IT">
              <a:latin typeface="Liberation Serif" pitchFamily="18" charset="0"/>
            </a:endParaRPr>
          </a:p>
          <a:p>
            <a:r>
              <a:rPr lang="it-IT"/>
              <a:t> </a:t>
            </a:r>
            <a:endParaRPr lang="it-IT">
              <a:latin typeface="Liberation Serif" pitchFamily="18" charset="0"/>
            </a:endParaRPr>
          </a:p>
        </p:txBody>
      </p:sp>
      <p:sp>
        <p:nvSpPr>
          <p:cNvPr id="3" name="Rettangolo 2">
            <a:extLst>
              <a:ext uri="{FF2B5EF4-FFF2-40B4-BE49-F238E27FC236}"/>
            </a:extLst>
          </p:cNvPr>
          <p:cNvSpPr/>
          <p:nvPr/>
        </p:nvSpPr>
        <p:spPr>
          <a:xfrm>
            <a:off x="9703" y="1615736"/>
            <a:ext cx="390615" cy="16157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2. IL FRAMEWORK: contenuti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ESITO CONFRONTO CON COMITATO DI PROGRAMMAZIONE</a:t>
            </a:r>
          </a:p>
        </p:txBody>
      </p:sp>
      <p:sp>
        <p:nvSpPr>
          <p:cNvPr id="8" name="Rettangolo 7">
            <a:extLst>
              <a:ext uri="{FF2B5EF4-FFF2-40B4-BE49-F238E27FC236}"/>
            </a:extLst>
          </p:cNvPr>
          <p:cNvSpPr/>
          <p:nvPr/>
        </p:nvSpPr>
        <p:spPr>
          <a:xfrm>
            <a:off x="9613" y="482464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4. RIFLESSIONI FINALI</a:t>
            </a:r>
          </a:p>
        </p:txBody>
      </p:sp>
      <p:sp>
        <p:nvSpPr>
          <p:cNvPr id="9" name="Rettangolo 8">
            <a:extLst>
              <a:ext uri="{FF2B5EF4-FFF2-40B4-BE49-F238E27FC236}"/>
            </a:extLst>
          </p:cNvPr>
          <p:cNvSpPr/>
          <p:nvPr/>
        </p:nvSpPr>
        <p:spPr>
          <a:xfrm>
            <a:off x="9614" y="324349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3. IL PROCESSO DI COSTRUZIONE</a:t>
            </a:r>
          </a:p>
        </p:txBody>
      </p:sp>
      <p:sp>
        <p:nvSpPr>
          <p:cNvPr id="11" name="Rettangolo 10">
            <a:extLst>
              <a:ext uri="{FF2B5EF4-FFF2-40B4-BE49-F238E27FC236}"/>
            </a:extLst>
          </p:cNvPr>
          <p:cNvSpPr/>
          <p:nvPr/>
        </p:nvSpPr>
        <p:spPr>
          <a:xfrm>
            <a:off x="9614" y="0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1. LA VALUTAZIONE IN AMBITO SOCIALE</a:t>
            </a:r>
          </a:p>
        </p:txBody>
      </p:sp>
      <p:sp>
        <p:nvSpPr>
          <p:cNvPr id="7" name="CasellaDiTesto 6">
            <a:extLst>
              <a:ext uri="{FF2B5EF4-FFF2-40B4-BE49-F238E27FC236}"/>
            </a:extLst>
          </p:cNvPr>
          <p:cNvSpPr txBox="1"/>
          <p:nvPr/>
        </p:nvSpPr>
        <p:spPr>
          <a:xfrm>
            <a:off x="1232221" y="2258319"/>
            <a:ext cx="9788518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Liberation Serif"/>
                <a:cs typeface="+mn-cs"/>
              </a:rPr>
              <a:t> </a:t>
            </a:r>
            <a:endParaRPr lang="it-IT" dirty="0">
              <a:solidFill>
                <a:schemeClr val="tx1">
                  <a:lumMod val="95000"/>
                  <a:lumOff val="5000"/>
                </a:schemeClr>
              </a:solidFill>
              <a:latin typeface="Liberation Serif"/>
              <a:ea typeface="Liberation Serif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  <a:ea typeface="Liberation Serif"/>
                <a:cs typeface="+mn-cs"/>
              </a:rPr>
              <a:t>tre pilastri metodologici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  <a:ea typeface="Liberation Serif"/>
                <a:cs typeface="+mn-cs"/>
              </a:rPr>
              <a:t> ritenuti importanti per il Nucleo di Valutazione: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tx1">
                  <a:lumMod val="95000"/>
                  <a:lumOff val="5000"/>
                </a:schemeClr>
              </a:solidFill>
              <a:latin typeface="Liberation Serif"/>
              <a:ea typeface="Liberation Serif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b="1" i="1" dirty="0">
                <a:solidFill>
                  <a:srgbClr val="C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Liberation Serif"/>
                <a:cs typeface="Times New Roman" panose="02020603050405020304" pitchFamily="18" charset="0"/>
              </a:rPr>
              <a:t>Continuità</a:t>
            </a:r>
            <a:r>
              <a:rPr lang="it-IT" b="1" dirty="0">
                <a:solidFill>
                  <a:srgbClr val="C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Liberation Serif"/>
                <a:cs typeface="Times New Roman" panose="02020603050405020304" pitchFamily="18" charset="0"/>
              </a:rPr>
              <a:t> rispetto agli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ea typeface="Liberation Serif"/>
                <a:cs typeface="Times New Roman" panose="02020603050405020304" pitchFamily="18" charset="0"/>
              </a:rPr>
              <a:t>indirizzi 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Liberation Serif"/>
                <a:cs typeface="Times New Roman" panose="02020603050405020304" pitchFamily="18" charset="0"/>
              </a:rPr>
              <a:t>per la valutazione 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  <a:ea typeface="Liberation Serif"/>
                <a:cs typeface="Times New Roman" panose="02020603050405020304" pitchFamily="18" charset="0"/>
              </a:rPr>
              <a:t>approvati 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Liberation Serif"/>
                <a:cs typeface="Times New Roman" panose="02020603050405020304" pitchFamily="18" charset="0"/>
              </a:rPr>
              <a:t>con delibera n. 645/2017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  <a:ea typeface="Liberation Serif"/>
                <a:cs typeface="Times New Roman" panose="02020603050405020304" pitchFamily="18" charset="0"/>
              </a:rPr>
              <a:t>. Il quadro concettuale si inserisce all’interno dell’impianto normativo in essere.</a:t>
            </a:r>
            <a:endParaRPr lang="it-IT" dirty="0">
              <a:solidFill>
                <a:schemeClr val="tx1">
                  <a:lumMod val="95000"/>
                  <a:lumOff val="5000"/>
                </a:schemeClr>
              </a:solidFill>
              <a:latin typeface="Liberation Serif"/>
              <a:ea typeface="Liberation Serif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b="1" i="1" dirty="0">
                <a:solidFill>
                  <a:srgbClr val="C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Liberation Serif"/>
                <a:cs typeface="Times New Roman" panose="02020603050405020304" pitchFamily="18" charset="0"/>
              </a:rPr>
              <a:t>Rigore scientifico e metodologico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  <a:ea typeface="Liberation Serif"/>
                <a:cs typeface="Times New Roman" panose="02020603050405020304" pitchFamily="18" charset="0"/>
              </a:rPr>
              <a:t>, grazie al supporto dei più recenti studi in ambito di valutazione e impatto sociale del Terzo Settore a livello Europeo.</a:t>
            </a:r>
            <a:endParaRPr lang="it-IT" dirty="0">
              <a:solidFill>
                <a:schemeClr val="tx1">
                  <a:lumMod val="95000"/>
                  <a:lumOff val="5000"/>
                </a:schemeClr>
              </a:solidFill>
              <a:latin typeface="Liberation Serif"/>
              <a:ea typeface="Liberation Serif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b="1" i="1" dirty="0">
                <a:solidFill>
                  <a:srgbClr val="C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Liberation Serif"/>
                <a:cs typeface="Times New Roman" panose="02020603050405020304" pitchFamily="18" charset="0"/>
              </a:rPr>
              <a:t>Sostenibilità per le organizzazioni del Terzo Settore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  <a:ea typeface="Liberation Serif"/>
                <a:cs typeface="Times New Roman" panose="02020603050405020304" pitchFamily="18" charset="0"/>
              </a:rPr>
              <a:t>, grazie al lavoro di raffronto con la documentazione attualmente disponibile (o richiesta) alle organizzazioni del Terzo Settore</a:t>
            </a:r>
            <a:endParaRPr lang="it-IT" dirty="0">
              <a:solidFill>
                <a:schemeClr val="tx1">
                  <a:lumMod val="95000"/>
                  <a:lumOff val="5000"/>
                </a:schemeClr>
              </a:solidFill>
              <a:latin typeface="Liberation Serif"/>
              <a:ea typeface="Liberation Serif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Liberation Serif"/>
                <a:cs typeface="+mn-cs"/>
              </a:rPr>
              <a:t> </a:t>
            </a:r>
            <a:endParaRPr lang="it-IT" dirty="0">
              <a:solidFill>
                <a:schemeClr val="tx1">
                  <a:lumMod val="95000"/>
                  <a:lumOff val="5000"/>
                </a:schemeClr>
              </a:solidFill>
              <a:latin typeface="Liberation Serif"/>
              <a:ea typeface="Liberation Serif"/>
              <a:cs typeface="+mn-cs"/>
            </a:endParaRPr>
          </a:p>
        </p:txBody>
      </p:sp>
      <p:sp>
        <p:nvSpPr>
          <p:cNvPr id="3" name="Rettangolo 2">
            <a:extLst>
              <a:ext uri="{FF2B5EF4-FFF2-40B4-BE49-F238E27FC236}"/>
            </a:extLst>
          </p:cNvPr>
          <p:cNvSpPr/>
          <p:nvPr/>
        </p:nvSpPr>
        <p:spPr>
          <a:xfrm>
            <a:off x="9703" y="1615736"/>
            <a:ext cx="390615" cy="16157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2. IL FRAMEWORK: contenuti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ESITO CONFRONTO CON COMITATO DI PROGRAMMAZIONE</a:t>
            </a:r>
          </a:p>
        </p:txBody>
      </p:sp>
      <p:sp>
        <p:nvSpPr>
          <p:cNvPr id="11" name="Rettangolo 10">
            <a:extLst>
              <a:ext uri="{FF2B5EF4-FFF2-40B4-BE49-F238E27FC236}"/>
            </a:extLst>
          </p:cNvPr>
          <p:cNvSpPr/>
          <p:nvPr/>
        </p:nvSpPr>
        <p:spPr>
          <a:xfrm>
            <a:off x="9614" y="0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1. LA VALUTAZIONE IN AMBITO SOCIALE</a:t>
            </a:r>
          </a:p>
        </p:txBody>
      </p:sp>
      <p:sp>
        <p:nvSpPr>
          <p:cNvPr id="7" name="CasellaDiTesto 6">
            <a:extLst>
              <a:ext uri="{FF2B5EF4-FFF2-40B4-BE49-F238E27FC236}"/>
            </a:extLst>
          </p:cNvPr>
          <p:cNvSpPr txBox="1"/>
          <p:nvPr/>
        </p:nvSpPr>
        <p:spPr>
          <a:xfrm>
            <a:off x="1232221" y="2258319"/>
            <a:ext cx="9788518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  <a:ea typeface="Liberation Serif"/>
                <a:cs typeface="+mn-cs"/>
              </a:rPr>
              <a:t>Il quadro concettuale proposto per diventare un modello operativo, necessita di: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FFFFFF"/>
              </a:highlight>
              <a:latin typeface="Arial" panose="020B0604020202020204" pitchFamily="34" charset="0"/>
              <a:ea typeface="Liberation Serif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t-IT" b="1" dirty="0">
                <a:solidFill>
                  <a:srgbClr val="C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Liberation Serif"/>
                <a:cs typeface="+mn-cs"/>
              </a:rPr>
              <a:t>definire elementi ed indicatori per ogni criterio 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  <a:ea typeface="Liberation Serif"/>
                <a:cs typeface="+mn-cs"/>
              </a:rPr>
              <a:t>(efficacia, efficienza e adeguatezza): è necessario identificare gli specifici elementi di analisi e gli specifici indicatori di misurazione, che andranno ad impattare su dati da raccogliere, misurazioni da compiere, eventuali soglie da definire;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t-IT" b="1" dirty="0">
                <a:solidFill>
                  <a:srgbClr val="C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Liberation Serif"/>
                <a:cs typeface="+mn-cs"/>
              </a:rPr>
              <a:t>sperimentare i singoli elementi ed indicatori 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  <a:ea typeface="Liberation Serif"/>
                <a:cs typeface="+mn-cs"/>
              </a:rPr>
              <a:t>attraverso “carotaggi” applicativi per ogni aggregazione funzionale;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t-IT" b="1" dirty="0">
                <a:solidFill>
                  <a:srgbClr val="C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Liberation Serif"/>
                <a:cs typeface="+mn-cs"/>
              </a:rPr>
              <a:t>condividere tali processi 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  <a:ea typeface="Liberation Serif"/>
                <a:cs typeface="+mn-cs"/>
              </a:rPr>
              <a:t>di sperimentazione applicativa con le organizzazioni del Terzo Settore che lavorano sul campo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Liberation Serif"/>
                <a:cs typeface="+mn-cs"/>
              </a:rPr>
              <a:t> </a:t>
            </a:r>
            <a:endParaRPr lang="it-IT" dirty="0">
              <a:solidFill>
                <a:schemeClr val="tx1">
                  <a:lumMod val="95000"/>
                  <a:lumOff val="5000"/>
                </a:schemeClr>
              </a:solidFill>
              <a:latin typeface="Liberation Serif"/>
              <a:ea typeface="Liberation Serif"/>
              <a:cs typeface="+mn-cs"/>
            </a:endParaRPr>
          </a:p>
        </p:txBody>
      </p:sp>
      <p:sp>
        <p:nvSpPr>
          <p:cNvPr id="3" name="Rettangolo 2">
            <a:extLst>
              <a:ext uri="{FF2B5EF4-FFF2-40B4-BE49-F238E27FC236}"/>
            </a:extLst>
          </p:cNvPr>
          <p:cNvSpPr/>
          <p:nvPr/>
        </p:nvSpPr>
        <p:spPr>
          <a:xfrm>
            <a:off x="9703" y="1615736"/>
            <a:ext cx="390615" cy="16157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2. IL FRAMEWORK: contenuti </a:t>
            </a:r>
          </a:p>
        </p:txBody>
      </p:sp>
      <p:sp>
        <p:nvSpPr>
          <p:cNvPr id="4" name="Rettangolo 3">
            <a:extLst>
              <a:ext uri="{FF2B5EF4-FFF2-40B4-BE49-F238E27FC236}"/>
            </a:extLst>
          </p:cNvPr>
          <p:cNvSpPr/>
          <p:nvPr/>
        </p:nvSpPr>
        <p:spPr>
          <a:xfrm>
            <a:off x="9613" y="482464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Q&amp;A</a:t>
            </a:r>
          </a:p>
        </p:txBody>
      </p:sp>
      <p:sp>
        <p:nvSpPr>
          <p:cNvPr id="5" name="Rettangolo 4">
            <a:extLst>
              <a:ext uri="{FF2B5EF4-FFF2-40B4-BE49-F238E27FC236}"/>
            </a:extLst>
          </p:cNvPr>
          <p:cNvSpPr/>
          <p:nvPr/>
        </p:nvSpPr>
        <p:spPr>
          <a:xfrm>
            <a:off x="9614" y="324349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3. RIFLESSIONI FINALI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32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rgbClr val="FFFFFF"/>
              </a:solidFill>
            </a:endParaRPr>
          </a:p>
        </p:txBody>
      </p:sp>
      <p:pic>
        <p:nvPicPr>
          <p:cNvPr id="45059" name="Immagine 3" descr="Un primo piano di un pezzo di carta con una matita sopra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88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ttangolo 34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912100" y="1238250"/>
            <a:ext cx="3636963" cy="43561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1474788"/>
            <a:ext cx="3214687" cy="29019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dirty="0">
                <a:solidFill>
                  <a:schemeClr val="tx1"/>
                </a:solidFill>
              </a:rPr>
              <a:t>Riflessioni conclusive</a:t>
            </a:r>
          </a:p>
        </p:txBody>
      </p:sp>
      <p:sp>
        <p:nvSpPr>
          <p:cNvPr id="3" name="Sottotitolo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8000" y="4608513"/>
            <a:ext cx="3205163" cy="774700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defRPr/>
            </a:pPr>
            <a:endParaRPr lang="it-IT" sz="1600" dirty="0"/>
          </a:p>
        </p:txBody>
      </p:sp>
      <p:cxnSp>
        <p:nvCxnSpPr>
          <p:cNvPr id="37" name="Connettore diritto 36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175625" y="4508500"/>
            <a:ext cx="310991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tangolo 38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32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rgbClr val="FFFFFF"/>
              </a:solidFill>
            </a:endParaRPr>
          </a:p>
        </p:txBody>
      </p:sp>
      <p:pic>
        <p:nvPicPr>
          <p:cNvPr id="16387" name="Immagine 3" descr="Un primo piano di un pezzo di carta con una matita sopra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88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ttangolo 34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912100" y="1238250"/>
            <a:ext cx="3636963" cy="43561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1474788"/>
            <a:ext cx="3214687" cy="29019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dirty="0">
                <a:solidFill>
                  <a:schemeClr val="tx1"/>
                </a:solidFill>
              </a:rPr>
              <a:t>La valutazione in ambito sociale</a:t>
            </a:r>
          </a:p>
        </p:txBody>
      </p:sp>
      <p:sp>
        <p:nvSpPr>
          <p:cNvPr id="3" name="Sottotitolo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8000" y="4608513"/>
            <a:ext cx="3205163" cy="774700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defRPr/>
            </a:pPr>
            <a:endParaRPr lang="it-IT" sz="1600" dirty="0"/>
          </a:p>
        </p:txBody>
      </p:sp>
      <p:cxnSp>
        <p:nvCxnSpPr>
          <p:cNvPr id="37" name="Connettore diritto 36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175625" y="4508500"/>
            <a:ext cx="310991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tangolo 38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RIFLESSIONI CONCLUSIVE</a:t>
            </a:r>
          </a:p>
        </p:txBody>
      </p:sp>
      <p:sp>
        <p:nvSpPr>
          <p:cNvPr id="3" name="Segnaposto contenuto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91440" indent="-91440" eaLnBrk="1" fontAlgn="auto" hangingPunct="1">
              <a:defRPr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quadro concettuale di riferimento (framework) per il modello provinciale di valutazione dei servizi, sviluppato a partire dall’esplorazione sull’aggregazione funzionale minori residenziali, è stato realizzato partendo dal presupposto che tale modello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 dovesse diventare un </a:t>
            </a: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add-on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rispetto ad esperienze già esistenti. Il Nucleo di Valutazione ritiene infatti </a:t>
            </a:r>
            <a:r>
              <a:rPr lang="it-IT" b="1" dirty="0">
                <a:solidFill>
                  <a:schemeClr val="accent1"/>
                </a:solidFill>
              </a:rPr>
              <a:t>che la valutazione debba integrarsi il più possibile all’interno di processi già esistenti, attraverso l’utilizzo di dati e informazioni già richiesti al terzo settore, adattandoli leggermente all’obiettivo di valutazione.  </a:t>
            </a:r>
          </a:p>
          <a:p>
            <a:pPr marL="91440" indent="-91440" eaLnBrk="1" fontAlgn="auto" hangingPunct="1">
              <a:defRPr/>
            </a:pPr>
            <a:r>
              <a:rPr lang="it-IT" dirty="0">
                <a:solidFill>
                  <a:schemeClr val="tx1"/>
                </a:solidFill>
              </a:rPr>
              <a:t>Da ciò è iniziato un doppio lavoro orientato in due direzioni:</a:t>
            </a:r>
          </a:p>
          <a:p>
            <a:pPr marL="514350" indent="-425450" eaLnBrk="1" fontAlgn="auto" hangingPunct="1">
              <a:spcBef>
                <a:spcPts val="200"/>
              </a:spcBef>
              <a:buFont typeface="+mj-lt"/>
              <a:buAutoNum type="romanLcPeriod"/>
              <a:defRPr/>
            </a:pPr>
            <a:r>
              <a:rPr lang="it-IT" dirty="0">
                <a:solidFill>
                  <a:schemeClr val="tx1"/>
                </a:solidFill>
              </a:rPr>
              <a:t>verso la </a:t>
            </a:r>
            <a:r>
              <a:rPr lang="it-IT" b="1" dirty="0">
                <a:solidFill>
                  <a:schemeClr val="tx1"/>
                </a:solidFill>
              </a:rPr>
              <a:t>costruzione del modello di valutazione</a:t>
            </a:r>
            <a:r>
              <a:rPr lang="it-IT" dirty="0">
                <a:solidFill>
                  <a:schemeClr val="tx1"/>
                </a:solidFill>
              </a:rPr>
              <a:t>;</a:t>
            </a:r>
          </a:p>
          <a:p>
            <a:pPr marL="514350" indent="-425450" eaLnBrk="1" fontAlgn="auto" hangingPunct="1">
              <a:spcBef>
                <a:spcPts val="200"/>
              </a:spcBef>
              <a:buFont typeface="+mj-lt"/>
              <a:buAutoNum type="romanLcPeriod"/>
              <a:defRPr/>
            </a:pPr>
            <a:r>
              <a:rPr lang="it-IT" dirty="0">
                <a:solidFill>
                  <a:schemeClr val="tx1"/>
                </a:solidFill>
              </a:rPr>
              <a:t>in termini di </a:t>
            </a:r>
            <a:r>
              <a:rPr lang="it-IT" b="1" dirty="0">
                <a:solidFill>
                  <a:schemeClr val="tx1"/>
                </a:solidFill>
              </a:rPr>
              <a:t>ricerca e raccolta dei dati </a:t>
            </a:r>
            <a:r>
              <a:rPr lang="it-IT" dirty="0">
                <a:solidFill>
                  <a:schemeClr val="tx1"/>
                </a:solidFill>
              </a:rPr>
              <a:t>e delle informazioni rilevanti ai fini della valutazione. Nello specifico, per questo secondo tipo di lavoro sono state considerate le seguenti fonti di dati:</a:t>
            </a:r>
          </a:p>
          <a:p>
            <a:pPr marL="457200" indent="84138" eaLnBrk="1" fontAlgn="auto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it-IT" dirty="0">
                <a:solidFill>
                  <a:schemeClr val="tx1"/>
                </a:solidFill>
              </a:rPr>
              <a:t> il sistema informativo delle politiche sociali;</a:t>
            </a:r>
          </a:p>
          <a:p>
            <a:pPr marL="457200" indent="84138" eaLnBrk="1" fontAlgn="auto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it-IT" dirty="0">
                <a:solidFill>
                  <a:schemeClr val="tx1"/>
                </a:solidFill>
              </a:rPr>
              <a:t> il sistema di accreditamento dei servizi socio-assistenziali;</a:t>
            </a:r>
          </a:p>
          <a:p>
            <a:pPr marL="457200" indent="84138" eaLnBrk="1" fontAlgn="auto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it-IT" dirty="0">
                <a:solidFill>
                  <a:schemeClr val="tx1"/>
                </a:solidFill>
              </a:rPr>
              <a:t> le linee guida e gli strumenti operativi per le diverse aggregazioni funzionali;</a:t>
            </a:r>
          </a:p>
          <a:p>
            <a:pPr marL="457200" indent="84138" eaLnBrk="1" fontAlgn="auto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it-IT" dirty="0">
                <a:solidFill>
                  <a:schemeClr val="tx1"/>
                </a:solidFill>
              </a:rPr>
              <a:t> le forme di rendicontazione economica finanziaria dei servizi;</a:t>
            </a:r>
          </a:p>
          <a:p>
            <a:pPr marL="457200" indent="84138" eaLnBrk="1" fontAlgn="auto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it-IT" dirty="0">
                <a:solidFill>
                  <a:schemeClr val="tx1"/>
                </a:solidFill>
              </a:rPr>
              <a:t> le schede di rilevazioni statistica delle organizzazioni</a:t>
            </a:r>
          </a:p>
          <a:p>
            <a:pPr marL="91440" indent="-91440" eaLnBrk="1" fontAlgn="auto" hangingPunct="1">
              <a:defRPr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ttangolo 7">
            <a:extLst>
              <a:ext uri="{FF2B5EF4-FFF2-40B4-BE49-F238E27FC236}"/>
            </a:extLst>
          </p:cNvPr>
          <p:cNvSpPr/>
          <p:nvPr/>
        </p:nvSpPr>
        <p:spPr>
          <a:xfrm>
            <a:off x="9614" y="3231472"/>
            <a:ext cx="390615" cy="161573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3. RIFLESSIONI FINALI</a:t>
            </a: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703" y="1615736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2. IL FRAMEWORK DI VALUTAZIONE </a:t>
            </a:r>
          </a:p>
        </p:txBody>
      </p:sp>
      <p:sp>
        <p:nvSpPr>
          <p:cNvPr id="11" name="Rettangolo 10">
            <a:extLst>
              <a:ext uri="{FF2B5EF4-FFF2-40B4-BE49-F238E27FC236}"/>
            </a:extLst>
          </p:cNvPr>
          <p:cNvSpPr/>
          <p:nvPr/>
        </p:nvSpPr>
        <p:spPr>
          <a:xfrm>
            <a:off x="9614" y="0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1. LA VALUTAZIONE IN AMBITO SOCIALE</a:t>
            </a:r>
          </a:p>
        </p:txBody>
      </p:sp>
      <p:sp>
        <p:nvSpPr>
          <p:cNvPr id="4" name="Rettangolo 3">
            <a:extLst>
              <a:ext uri="{FF2B5EF4-FFF2-40B4-BE49-F238E27FC236}"/>
            </a:extLst>
          </p:cNvPr>
          <p:cNvSpPr/>
          <p:nvPr/>
        </p:nvSpPr>
        <p:spPr>
          <a:xfrm>
            <a:off x="9613" y="482464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Q&amp;A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RIFLESSIONI CONCLUSIVE </a:t>
            </a:r>
          </a:p>
        </p:txBody>
      </p:sp>
      <p:sp>
        <p:nvSpPr>
          <p:cNvPr id="3" name="Segnaposto contenuto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91440" indent="-91440" eaLnBrk="1" fontAlgn="auto" hangingPunct="1">
              <a:defRPr/>
            </a:pPr>
            <a:r>
              <a:rPr lang="it-IT" sz="1800" dirty="0">
                <a:solidFill>
                  <a:srgbClr val="000000"/>
                </a:solidFill>
                <a:latin typeface="Arial" panose="020B0604020202020204" pitchFamily="34" charset="0"/>
                <a:ea typeface="Liberation Serif"/>
              </a:rPr>
              <a:t>A partire da questo quadro è importante avviare un processo che si basa sui seguenti approcci metodologici:</a:t>
            </a:r>
          </a:p>
          <a:p>
            <a:pPr marL="444500" indent="-444500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it-IT" sz="1800" b="1" dirty="0">
                <a:solidFill>
                  <a:schemeClr val="accent1"/>
                </a:solidFill>
                <a:latin typeface="Arial" panose="020B0604020202020204" pitchFamily="34" charset="0"/>
                <a:ea typeface="Liberation Serif"/>
              </a:rPr>
              <a:t>LAVORO DI TIPO INCREMENTALE</a:t>
            </a:r>
            <a:r>
              <a:rPr lang="it-IT" sz="1800" dirty="0">
                <a:solidFill>
                  <a:srgbClr val="000000"/>
                </a:solidFill>
                <a:latin typeface="Arial" panose="020B0604020202020204" pitchFamily="34" charset="0"/>
                <a:ea typeface="Liberation Serif"/>
              </a:rPr>
              <a:t>: il modello dovrà essere implementato per step con un’impostazione di tipo modulare che renderà possibile definire differenti livelli di analisi e approfondimento relativamente all’oggetto (aggregazione funzionale, servizio </a:t>
            </a:r>
            <a:r>
              <a:rPr lang="it-IT" sz="1800" dirty="0" err="1">
                <a:solidFill>
                  <a:srgbClr val="000000"/>
                </a:solidFill>
                <a:latin typeface="Arial" panose="020B0604020202020204" pitchFamily="34" charset="0"/>
                <a:ea typeface="Liberation Serif"/>
              </a:rPr>
              <a:t>ecc</a:t>
            </a:r>
            <a:r>
              <a:rPr lang="it-IT" sz="1800" dirty="0">
                <a:solidFill>
                  <a:srgbClr val="000000"/>
                </a:solidFill>
                <a:latin typeface="Arial" panose="020B0604020202020204" pitchFamily="34" charset="0"/>
                <a:ea typeface="Liberation Serif"/>
              </a:rPr>
              <a:t>…) e ai criteri di valutazione (adeguatezza, efficienza ed efficacia);</a:t>
            </a:r>
          </a:p>
          <a:p>
            <a:pPr marL="0" indent="0" eaLnBrk="1" fontAlgn="auto" hangingPunct="1">
              <a:buFont typeface="Calibri" pitchFamily="34" charset="0"/>
              <a:buNone/>
              <a:defRPr/>
            </a:pPr>
            <a:r>
              <a:rPr lang="it-IT" sz="1800" dirty="0">
                <a:solidFill>
                  <a:srgbClr val="000000"/>
                </a:solidFill>
                <a:latin typeface="Arial" panose="020B0604020202020204" pitchFamily="34" charset="0"/>
                <a:ea typeface="Liberation Serif"/>
              </a:rPr>
              <a:t> </a:t>
            </a:r>
          </a:p>
          <a:p>
            <a:pPr marL="444500" indent="-444500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it-IT" sz="1800" b="1" dirty="0">
                <a:solidFill>
                  <a:schemeClr val="accent1"/>
                </a:solidFill>
                <a:latin typeface="Arial" panose="020B0604020202020204" pitchFamily="34" charset="0"/>
                <a:ea typeface="Liberation Serif"/>
              </a:rPr>
              <a:t>LAVORO DI TIPO RIFLESSIVO</a:t>
            </a:r>
            <a:r>
              <a:rPr lang="it-IT" sz="1800" dirty="0">
                <a:solidFill>
                  <a:srgbClr val="000000"/>
                </a:solidFill>
                <a:latin typeface="Arial" panose="020B0604020202020204" pitchFamily="34" charset="0"/>
                <a:ea typeface="Liberation Serif"/>
              </a:rPr>
              <a:t>: l’approccio adottato tiene conto dei processi di cambiamento che ridefiniscono continuamente la realtà. Il contesto di riferimento richiede di strutturare la riflessione e la valutazione  attraverso il confronto costante fra i diversi portatori di interesse.</a:t>
            </a:r>
          </a:p>
          <a:p>
            <a:pPr marL="444500" indent="-444500" eaLnBrk="1" fontAlgn="auto" hangingPunct="1">
              <a:buFont typeface="Wingdings" panose="05000000000000000000" pitchFamily="2" charset="2"/>
              <a:buChar char="Ø"/>
              <a:defRPr/>
            </a:pPr>
            <a:endParaRPr lang="it-IT" sz="1800" dirty="0">
              <a:solidFill>
                <a:srgbClr val="000000"/>
              </a:solidFill>
              <a:latin typeface="Arial" panose="020B0604020202020204" pitchFamily="34" charset="0"/>
              <a:ea typeface="Liberation Serif"/>
            </a:endParaRPr>
          </a:p>
          <a:p>
            <a:pPr marL="444500" indent="-444500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it-IT" sz="1800" b="1" dirty="0">
                <a:solidFill>
                  <a:schemeClr val="accent1"/>
                </a:solidFill>
                <a:latin typeface="Arial" panose="020B0604020202020204" pitchFamily="34" charset="0"/>
                <a:ea typeface="Liberation Serif"/>
              </a:rPr>
              <a:t>LAVORO INTEGRATO E ATTENTO ALLE CONNESSIONI PER COSTRUIRE SISTEMA</a:t>
            </a:r>
            <a:r>
              <a:rPr lang="it-IT" sz="1800" dirty="0">
                <a:solidFill>
                  <a:srgbClr val="000000"/>
                </a:solidFill>
                <a:latin typeface="Arial" panose="020B0604020202020204" pitchFamily="34" charset="0"/>
                <a:ea typeface="Liberation Serif"/>
              </a:rPr>
              <a:t>: il modello è stato costruito a partire dall’idea di utilizzare le informazioni e i dati che vengono già richiesti alle organizzazioni per altre finalità. Ciò richiede da una parte un lavoro di digitalizzazione e “standardizzazione” e dall’altra la costruzione di una cultura messa  sistema delle opportunità presenti. </a:t>
            </a:r>
          </a:p>
          <a:p>
            <a:pPr marL="0" indent="0" eaLnBrk="1" fontAlgn="auto" hangingPunct="1">
              <a:buFont typeface="Calibri" pitchFamily="34" charset="0"/>
              <a:buNone/>
              <a:defRPr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703" y="1615736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2. IL FRAMEWORK DI VALUTAZIONE </a:t>
            </a:r>
          </a:p>
        </p:txBody>
      </p:sp>
      <p:sp>
        <p:nvSpPr>
          <p:cNvPr id="11" name="Rettangolo 10">
            <a:extLst>
              <a:ext uri="{FF2B5EF4-FFF2-40B4-BE49-F238E27FC236}"/>
            </a:extLst>
          </p:cNvPr>
          <p:cNvSpPr/>
          <p:nvPr/>
        </p:nvSpPr>
        <p:spPr>
          <a:xfrm>
            <a:off x="9614" y="0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1. LA VALUTAZIONE IN AMBITO SOCIALE</a:t>
            </a:r>
          </a:p>
        </p:txBody>
      </p:sp>
      <p:sp>
        <p:nvSpPr>
          <p:cNvPr id="4" name="Rettangolo 3">
            <a:extLst>
              <a:ext uri="{FF2B5EF4-FFF2-40B4-BE49-F238E27FC236}"/>
            </a:extLst>
          </p:cNvPr>
          <p:cNvSpPr/>
          <p:nvPr/>
        </p:nvSpPr>
        <p:spPr>
          <a:xfrm>
            <a:off x="9614" y="3231472"/>
            <a:ext cx="390615" cy="161573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3. RIFLESSIONI FINALI</a:t>
            </a:r>
          </a:p>
        </p:txBody>
      </p:sp>
      <p:sp>
        <p:nvSpPr>
          <p:cNvPr id="5" name="Rettangolo 4">
            <a:extLst>
              <a:ext uri="{FF2B5EF4-FFF2-40B4-BE49-F238E27FC236}"/>
            </a:extLst>
          </p:cNvPr>
          <p:cNvSpPr/>
          <p:nvPr/>
        </p:nvSpPr>
        <p:spPr>
          <a:xfrm>
            <a:off x="9613" y="482464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Q&amp;A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MODALITA’ DI LAVORO PER IL FUTURO</a:t>
            </a:r>
          </a:p>
        </p:txBody>
      </p:sp>
      <p:sp>
        <p:nvSpPr>
          <p:cNvPr id="49154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it-IT" sz="1800" smtClean="0">
                <a:solidFill>
                  <a:srgbClr val="000000"/>
                </a:solidFill>
                <a:latin typeface="Arial" charset="0"/>
                <a:ea typeface="Liberation Serif" pitchFamily="18" charset="0"/>
                <a:cs typeface="Liberation Serif" pitchFamily="18" charset="0"/>
              </a:rPr>
              <a:t> operare per step per </a:t>
            </a:r>
            <a:r>
              <a:rPr lang="it-IT" sz="1800" b="1" smtClean="0">
                <a:solidFill>
                  <a:schemeClr val="tx1"/>
                </a:solidFill>
                <a:latin typeface="Arial" charset="0"/>
                <a:ea typeface="Liberation Serif" pitchFamily="18" charset="0"/>
                <a:cs typeface="Liberation Serif" pitchFamily="18" charset="0"/>
              </a:rPr>
              <a:t>singole aggregazioni funzionali</a:t>
            </a:r>
            <a:r>
              <a:rPr lang="it-IT" sz="1800" smtClean="0">
                <a:solidFill>
                  <a:srgbClr val="000000"/>
                </a:solidFill>
                <a:latin typeface="Arial" charset="0"/>
                <a:ea typeface="Liberation Serif" pitchFamily="18" charset="0"/>
                <a:cs typeface="Liberation Serif" pitchFamily="18" charset="0"/>
              </a:rPr>
              <a:t>. Non è possibile costruzione una metrica unica di valutazione, ma è importante definire: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it-IT" sz="1600" smtClean="0">
                <a:solidFill>
                  <a:srgbClr val="000000"/>
                </a:solidFill>
                <a:latin typeface="Arial" charset="0"/>
                <a:ea typeface="Liberation Serif" pitchFamily="18" charset="0"/>
                <a:cs typeface="Liberation Serif" pitchFamily="18" charset="0"/>
              </a:rPr>
              <a:t> Benchmark di riferimento all’interno di ogni aggregazione funzionale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it-IT" sz="1600" smtClean="0">
                <a:solidFill>
                  <a:srgbClr val="000000"/>
                </a:solidFill>
                <a:latin typeface="Arial" charset="0"/>
                <a:ea typeface="Liberation Serif" pitchFamily="18" charset="0"/>
                <a:cs typeface="Liberation Serif" pitchFamily="18" charset="0"/>
              </a:rPr>
              <a:t> Indicatori specifici (addizionali) per siano necessari per la valorizzazione delle specificità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it-IT" sz="1800" smtClean="0">
                <a:solidFill>
                  <a:srgbClr val="000000"/>
                </a:solidFill>
                <a:latin typeface="Arial" charset="0"/>
                <a:ea typeface="Liberation Serif" pitchFamily="18" charset="0"/>
                <a:cs typeface="Liberation Serif" pitchFamily="18" charset="0"/>
              </a:rPr>
              <a:t> focus sui </a:t>
            </a:r>
            <a:r>
              <a:rPr lang="it-IT" sz="1800" b="1" smtClean="0">
                <a:solidFill>
                  <a:schemeClr val="tx1"/>
                </a:solidFill>
                <a:latin typeface="Arial" charset="0"/>
                <a:ea typeface="Liberation Serif" pitchFamily="18" charset="0"/>
                <a:cs typeface="Liberation Serif" pitchFamily="18" charset="0"/>
              </a:rPr>
              <a:t>minori residenziali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it-IT" sz="1600" smtClean="0">
                <a:solidFill>
                  <a:srgbClr val="000000"/>
                </a:solidFill>
                <a:latin typeface="Arial" charset="0"/>
                <a:ea typeface="Liberation Serif" pitchFamily="18" charset="0"/>
                <a:cs typeface="Liberation Serif" pitchFamily="18" charset="0"/>
              </a:rPr>
              <a:t> Il Nucleo di Valutazione ha ritenuto importante iniziare l’analisi approfondita sui tre criteri nel contesto dei minori residenziali)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it-IT" sz="1800" smtClean="0">
                <a:solidFill>
                  <a:srgbClr val="000000"/>
                </a:solidFill>
                <a:latin typeface="Arial" charset="0"/>
                <a:ea typeface="Liberation Serif" pitchFamily="18" charset="0"/>
                <a:cs typeface="Liberation Serif" pitchFamily="18" charset="0"/>
              </a:rPr>
              <a:t> Lavoro di team con </a:t>
            </a:r>
            <a:r>
              <a:rPr lang="it-IT" sz="1800" b="1" smtClean="0">
                <a:solidFill>
                  <a:schemeClr val="tx1"/>
                </a:solidFill>
                <a:latin typeface="Arial" charset="0"/>
                <a:ea typeface="Liberation Serif" pitchFamily="18" charset="0"/>
                <a:cs typeface="Liberation Serif" pitchFamily="18" charset="0"/>
              </a:rPr>
              <a:t>incontri multi-stakeholder e sperimentazione comune</a:t>
            </a:r>
            <a:endParaRPr lang="it-IT" sz="1600" b="1" smtClean="0">
              <a:solidFill>
                <a:schemeClr val="tx1"/>
              </a:solidFill>
              <a:latin typeface="Arial" charset="0"/>
              <a:ea typeface="Liberation Serif" pitchFamily="18" charset="0"/>
              <a:cs typeface="Liberation Serif" pitchFamily="18" charset="0"/>
            </a:endParaRPr>
          </a:p>
          <a:p>
            <a:pPr lvl="1" eaLnBrk="1" hangingPunct="1">
              <a:buFont typeface="Wingdings" pitchFamily="2" charset="2"/>
              <a:buChar char="q"/>
            </a:pPr>
            <a:endParaRPr lang="it-IT" sz="1600" smtClean="0">
              <a:solidFill>
                <a:srgbClr val="000000"/>
              </a:solidFill>
              <a:latin typeface="Arial" charset="0"/>
              <a:ea typeface="Liberation Serif" pitchFamily="18" charset="0"/>
              <a:cs typeface="Liberation Serif" pitchFamily="18" charset="0"/>
            </a:endParaRPr>
          </a:p>
          <a:p>
            <a:pPr eaLnBrk="1" hangingPunct="1">
              <a:buFont typeface="Wingdings" pitchFamily="2" charset="2"/>
              <a:buChar char="q"/>
            </a:pPr>
            <a:endParaRPr lang="it-IT" smtClean="0"/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703" y="1615736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2. IL FRAMEWORK DI VALUTAZIONE </a:t>
            </a:r>
          </a:p>
        </p:txBody>
      </p:sp>
      <p:sp>
        <p:nvSpPr>
          <p:cNvPr id="11" name="Rettangolo 10">
            <a:extLst>
              <a:ext uri="{FF2B5EF4-FFF2-40B4-BE49-F238E27FC236}"/>
            </a:extLst>
          </p:cNvPr>
          <p:cNvSpPr/>
          <p:nvPr/>
        </p:nvSpPr>
        <p:spPr>
          <a:xfrm>
            <a:off x="9614" y="0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1. LA VALUTAZIONE IN AMBITO SOCIALE</a:t>
            </a:r>
          </a:p>
        </p:txBody>
      </p:sp>
      <p:sp>
        <p:nvSpPr>
          <p:cNvPr id="4" name="Rettangolo 3">
            <a:extLst>
              <a:ext uri="{FF2B5EF4-FFF2-40B4-BE49-F238E27FC236}"/>
            </a:extLst>
          </p:cNvPr>
          <p:cNvSpPr/>
          <p:nvPr/>
        </p:nvSpPr>
        <p:spPr>
          <a:xfrm>
            <a:off x="9614" y="3231472"/>
            <a:ext cx="390615" cy="161573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3. RIFLESSIONI FINALI</a:t>
            </a:r>
          </a:p>
        </p:txBody>
      </p:sp>
      <p:sp>
        <p:nvSpPr>
          <p:cNvPr id="5" name="Rettangolo 4">
            <a:extLst>
              <a:ext uri="{FF2B5EF4-FFF2-40B4-BE49-F238E27FC236}"/>
            </a:extLst>
          </p:cNvPr>
          <p:cNvSpPr/>
          <p:nvPr/>
        </p:nvSpPr>
        <p:spPr>
          <a:xfrm>
            <a:off x="9613" y="482464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Q&amp;A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32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rgbClr val="FFFFFF"/>
              </a:solidFill>
            </a:endParaRPr>
          </a:p>
        </p:txBody>
      </p:sp>
      <p:pic>
        <p:nvPicPr>
          <p:cNvPr id="50179" name="Immagine 3" descr="Un primo piano di un pezzo di carta con una matita sopra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88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ttangolo 34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912100" y="1238250"/>
            <a:ext cx="3636963" cy="43561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1474788"/>
            <a:ext cx="3214687" cy="29019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dirty="0">
                <a:solidFill>
                  <a:schemeClr val="tx1"/>
                </a:solidFill>
              </a:rPr>
              <a:t>Grazie per la vostra attenzione</a:t>
            </a:r>
          </a:p>
        </p:txBody>
      </p:sp>
      <p:sp>
        <p:nvSpPr>
          <p:cNvPr id="3" name="Sottotitolo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8000" y="4608513"/>
            <a:ext cx="3205163" cy="774700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lnSpc>
                <a:spcPct val="100000"/>
              </a:lnSpc>
              <a:defRPr/>
            </a:pPr>
            <a:r>
              <a:rPr lang="it-IT" sz="1600" dirty="0"/>
              <a:t>30 gennaio 2025</a:t>
            </a:r>
          </a:p>
          <a:p>
            <a:pPr eaLnBrk="1" fontAlgn="auto" hangingPunct="1">
              <a:lnSpc>
                <a:spcPct val="100000"/>
              </a:lnSpc>
              <a:defRPr/>
            </a:pPr>
            <a:r>
              <a:rPr lang="it-IT" sz="1600" dirty="0"/>
              <a:t>Per il nucleo di valutazione: Ericka costa</a:t>
            </a:r>
          </a:p>
          <a:p>
            <a:pPr eaLnBrk="1" fontAlgn="auto" hangingPunct="1">
              <a:lnSpc>
                <a:spcPct val="100000"/>
              </a:lnSpc>
              <a:defRPr/>
            </a:pPr>
            <a:endParaRPr lang="it-IT" sz="1600" dirty="0"/>
          </a:p>
        </p:txBody>
      </p:sp>
      <p:cxnSp>
        <p:nvCxnSpPr>
          <p:cNvPr id="37" name="Connettore diritto 36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175625" y="4508500"/>
            <a:ext cx="310991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tangolo 38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Calibri" pitchFamily="34" charset="0"/>
              <a:buNone/>
            </a:pPr>
            <a:r>
              <a:rPr lang="it-IT" sz="9600" b="1" smtClean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703" y="1615736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2. IL FRAMEWORK DI VALUTAZIONE </a:t>
            </a:r>
          </a:p>
        </p:txBody>
      </p:sp>
      <p:sp>
        <p:nvSpPr>
          <p:cNvPr id="11" name="Rettangolo 10">
            <a:extLst>
              <a:ext uri="{FF2B5EF4-FFF2-40B4-BE49-F238E27FC236}"/>
            </a:extLst>
          </p:cNvPr>
          <p:cNvSpPr/>
          <p:nvPr/>
        </p:nvSpPr>
        <p:spPr>
          <a:xfrm>
            <a:off x="9614" y="0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1. LA VALUTAZIONE IN AMBITO SOCIALE</a:t>
            </a:r>
          </a:p>
        </p:txBody>
      </p:sp>
      <p:sp>
        <p:nvSpPr>
          <p:cNvPr id="5" name="Rettangolo 4">
            <a:extLst>
              <a:ext uri="{FF2B5EF4-FFF2-40B4-BE49-F238E27FC236}"/>
            </a:extLst>
          </p:cNvPr>
          <p:cNvSpPr/>
          <p:nvPr/>
        </p:nvSpPr>
        <p:spPr>
          <a:xfrm>
            <a:off x="9613" y="4824644"/>
            <a:ext cx="390615" cy="161573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Q&amp;A</a:t>
            </a:r>
          </a:p>
        </p:txBody>
      </p:sp>
      <p:sp>
        <p:nvSpPr>
          <p:cNvPr id="6" name="Rettangolo 5">
            <a:extLst>
              <a:ext uri="{FF2B5EF4-FFF2-40B4-BE49-F238E27FC236}"/>
            </a:extLst>
          </p:cNvPr>
          <p:cNvSpPr/>
          <p:nvPr/>
        </p:nvSpPr>
        <p:spPr>
          <a:xfrm>
            <a:off x="9614" y="324349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3. RIFLESSIONI FINALI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Liberation Serif"/>
                <a:cs typeface="Times New Roman" panose="02020603050405020304" pitchFamily="18" charset="0"/>
              </a:rPr>
              <a:t>L’OGGETTO DELLA VALUTAZIONE IN AMBITO SOCIALE</a:t>
            </a:r>
            <a:endParaRPr lang="it-IT" sz="3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Segnaposto contenuto 5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iberation Serif"/>
              </a:rPr>
              <a:t>Secondo gli Indirizzi per la valutazione approvati con Deliberazione di Giunta provinciale n. 645/2017 il processo di valutazione deve poter guidare la </a:t>
            </a:r>
            <a:r>
              <a:rPr lang="it-IT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iberation Serif"/>
              </a:rPr>
              <a:t>formulazione di un giudizio sulla rilevanza e il raggiungimento degli obiettivi, su efficienza, efficacia, impatto e sostenibilità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iberation Serif"/>
              </a:rPr>
              <a:t> di un </a:t>
            </a:r>
            <a:r>
              <a:rPr lang="it-IT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iberation Serif"/>
              </a:rPr>
              <a:t>progetto, programma o politica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iberation Serif"/>
              </a:rPr>
              <a:t> di sviluppo</a:t>
            </a:r>
          </a:p>
          <a:p>
            <a:pPr marL="355600" indent="-355600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Valutare significa verificare in modo sistematico:</a:t>
            </a:r>
          </a:p>
          <a:p>
            <a:pPr marL="719138" indent="-355600" eaLnBrk="1" fontAlgn="auto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come tali unità </a:t>
            </a:r>
            <a:r>
              <a:rPr lang="it-IT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utilizzano le risorse 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loro assegnate,</a:t>
            </a:r>
          </a:p>
          <a:p>
            <a:pPr marL="719138" indent="-355600" eaLnBrk="1" fontAlgn="auto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quali </a:t>
            </a:r>
            <a:r>
              <a:rPr lang="it-IT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risultati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si ottengono, </a:t>
            </a:r>
          </a:p>
          <a:p>
            <a:pPr marL="719138" indent="-355600" eaLnBrk="1" fontAlgn="auto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con quali </a:t>
            </a:r>
            <a:r>
              <a:rPr lang="it-IT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costi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</a:p>
          <a:p>
            <a:pPr marL="719138" indent="-355600" eaLnBrk="1" fontAlgn="auto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il livello </a:t>
            </a:r>
            <a:r>
              <a:rPr lang="it-IT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qualitativo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raggiunto dai servizi,</a:t>
            </a:r>
          </a:p>
          <a:p>
            <a:pPr marL="719138" indent="-355600" eaLnBrk="1" fontAlgn="auto" hangingPunct="1">
              <a:spcBef>
                <a:spcPts val="200"/>
              </a:spcBef>
              <a:buFont typeface="+mj-lt"/>
              <a:buAutoNum type="arabicPeriod"/>
              <a:defRPr/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il grado di </a:t>
            </a:r>
            <a:r>
              <a:rPr lang="it-IT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soddisfazione dell’utenza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</a:p>
          <a:p>
            <a:pPr marL="355600" indent="-355600" eaLnBrk="1" fontAlgn="auto" hangingPunct="1">
              <a:buFont typeface="Wingdings" panose="05000000000000000000" pitchFamily="2" charset="2"/>
              <a:buChar char="Ø"/>
              <a:defRPr/>
            </a:pP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eaLnBrk="1" fontAlgn="auto" hangingPunct="1">
              <a:buFont typeface="Calibri" pitchFamily="34" charset="0"/>
              <a:buNone/>
              <a:defRPr/>
            </a:pP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eaLnBrk="1" fontAlgn="auto" hangingPunct="1">
              <a:buFont typeface="Calibri" pitchFamily="34" charset="0"/>
              <a:buNone/>
              <a:defRPr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ttangolo 2">
            <a:extLst>
              <a:ext uri="{FF2B5EF4-FFF2-40B4-BE49-F238E27FC236}"/>
            </a:extLst>
          </p:cNvPr>
          <p:cNvSpPr/>
          <p:nvPr/>
        </p:nvSpPr>
        <p:spPr>
          <a:xfrm>
            <a:off x="9613" y="482464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Q&amp;A</a:t>
            </a:r>
          </a:p>
        </p:txBody>
      </p:sp>
      <p:sp>
        <p:nvSpPr>
          <p:cNvPr id="4" name="Rettangolo 3">
            <a:extLst>
              <a:ext uri="{FF2B5EF4-FFF2-40B4-BE49-F238E27FC236}"/>
            </a:extLst>
          </p:cNvPr>
          <p:cNvSpPr/>
          <p:nvPr/>
        </p:nvSpPr>
        <p:spPr>
          <a:xfrm>
            <a:off x="9614" y="324349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3. RIFLESSIONI FINALI</a:t>
            </a:r>
          </a:p>
        </p:txBody>
      </p:sp>
      <p:sp>
        <p:nvSpPr>
          <p:cNvPr id="5" name="Rettangolo 4">
            <a:extLst>
              <a:ext uri="{FF2B5EF4-FFF2-40B4-BE49-F238E27FC236}"/>
            </a:extLst>
          </p:cNvPr>
          <p:cNvSpPr/>
          <p:nvPr/>
        </p:nvSpPr>
        <p:spPr>
          <a:xfrm>
            <a:off x="9703" y="1615736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2. IL FRAMEWORK DI VALUTAZIONE </a:t>
            </a:r>
          </a:p>
        </p:txBody>
      </p:sp>
      <p:sp>
        <p:nvSpPr>
          <p:cNvPr id="7" name="Rettangolo 6">
            <a:extLst>
              <a:ext uri="{FF2B5EF4-FFF2-40B4-BE49-F238E27FC236}"/>
            </a:extLst>
          </p:cNvPr>
          <p:cNvSpPr/>
          <p:nvPr/>
        </p:nvSpPr>
        <p:spPr>
          <a:xfrm>
            <a:off x="9614" y="0"/>
            <a:ext cx="390615" cy="16157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1. LA VALUTAZIONE IN AMBITO SOCIALE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Liberation Serif"/>
                <a:cs typeface="Times New Roman" panose="02020603050405020304" pitchFamily="18" charset="0"/>
              </a:rPr>
              <a:t>LE FASI DELLA VALUTAZIONE IN AMBITO SOCIALE</a:t>
            </a:r>
          </a:p>
        </p:txBody>
      </p:sp>
      <p:graphicFrame>
        <p:nvGraphicFramePr>
          <p:cNvPr id="4" name="Diagramma 3">
            <a:extLst>
              <a:ext uri="{FF2B5EF4-FFF2-40B4-BE49-F238E27FC236}"/>
            </a:extLst>
          </p:cNvPr>
          <p:cNvGraphicFramePr/>
          <p:nvPr/>
        </p:nvGraphicFramePr>
        <p:xfrm>
          <a:off x="1117402" y="1944209"/>
          <a:ext cx="9957195" cy="3874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ttangolo 7">
            <a:extLst>
              <a:ext uri="{FF2B5EF4-FFF2-40B4-BE49-F238E27FC236}"/>
            </a:extLst>
          </p:cNvPr>
          <p:cNvSpPr/>
          <p:nvPr/>
        </p:nvSpPr>
        <p:spPr>
          <a:xfrm>
            <a:off x="9703" y="1615736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2. IL FRAMEWORK DI VALUTAZIONE </a:t>
            </a:r>
          </a:p>
        </p:txBody>
      </p:sp>
      <p:sp>
        <p:nvSpPr>
          <p:cNvPr id="9" name="Rettangolo 8">
            <a:extLst>
              <a:ext uri="{FF2B5EF4-FFF2-40B4-BE49-F238E27FC236}"/>
            </a:extLst>
          </p:cNvPr>
          <p:cNvSpPr/>
          <p:nvPr/>
        </p:nvSpPr>
        <p:spPr>
          <a:xfrm>
            <a:off x="9614" y="0"/>
            <a:ext cx="390615" cy="16157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1. LA VALUTAZIONE IN AMBITO SOCIALE</a:t>
            </a:r>
          </a:p>
        </p:txBody>
      </p:sp>
      <p:sp>
        <p:nvSpPr>
          <p:cNvPr id="3" name="Rettangolo 2">
            <a:extLst>
              <a:ext uri="{FF2B5EF4-FFF2-40B4-BE49-F238E27FC236}"/>
            </a:extLst>
          </p:cNvPr>
          <p:cNvSpPr/>
          <p:nvPr/>
        </p:nvSpPr>
        <p:spPr>
          <a:xfrm>
            <a:off x="9613" y="482464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Q&amp;A</a:t>
            </a:r>
          </a:p>
        </p:txBody>
      </p:sp>
      <p:sp>
        <p:nvSpPr>
          <p:cNvPr id="6" name="Rettangolo 5">
            <a:extLst>
              <a:ext uri="{FF2B5EF4-FFF2-40B4-BE49-F238E27FC236}"/>
            </a:extLst>
          </p:cNvPr>
          <p:cNvSpPr/>
          <p:nvPr/>
        </p:nvSpPr>
        <p:spPr>
          <a:xfrm>
            <a:off x="9614" y="324349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3. RIFLESSIONI FINALI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VALUTAZIONE DEL PROCESSO E VALUTAZIONE DEGLI ESITI</a:t>
            </a:r>
          </a:p>
        </p:txBody>
      </p:sp>
      <p:sp>
        <p:nvSpPr>
          <p:cNvPr id="6" name="Segnaposto contenuto 5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55600" indent="-355600" algn="just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iberation Serif"/>
              </a:rPr>
              <a:t>Valutare </a:t>
            </a:r>
            <a:r>
              <a:rPr lang="it-IT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iberation Serif"/>
              </a:rPr>
              <a:t>il processo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iberation Serif"/>
              </a:rPr>
              <a:t> significa valutare le attività che sono state messe in campo da parte dell’organizzazione e come sono stati realizzate. Le domande alle quale si vuole rispondere sono: Quali attività sono state messe in atto? Come sono state implementate tali attività? Il focus di analisi </a:t>
            </a:r>
            <a:r>
              <a:rPr lang="it-IT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iberation Serif"/>
              </a:rPr>
              <a:t>sono i servizi erogati dalle organizzazioni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iberation Serif"/>
              </a:rPr>
              <a:t>, in quanto si vogliono monitorare tutte le azioni messe in atto dalle organizzazioni che potrebbero (o meno) portare all’esito/risultato desiderato.</a:t>
            </a:r>
          </a:p>
          <a:p>
            <a:pPr marL="355600" indent="-355600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iberation Serif"/>
              </a:rPr>
              <a:t>Valutare </a:t>
            </a:r>
            <a:r>
              <a:rPr lang="it-IT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iberation Serif"/>
              </a:rPr>
              <a:t>l’esito o il risultato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iberation Serif"/>
              </a:rPr>
              <a:t> significa osservare le ricadute prodotte dalle azioni realizzate, a livello di individuo o comunità. In questo caso il focus prevalente è </a:t>
            </a:r>
            <a:r>
              <a:rPr lang="it-IT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iberation Serif"/>
              </a:rPr>
              <a:t>l’utente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iberation Serif"/>
              </a:rPr>
              <a:t> (o la comunità nel caso di progetti comunitari) quali destinatari  e beneficiari principali del progetto/servizio oggetto di valutazione. </a:t>
            </a: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  <a:latin typeface="Liberation Serif"/>
              <a:ea typeface="Liberation Serif"/>
            </a:endParaRPr>
          </a:p>
          <a:p>
            <a:pPr marL="91440" indent="-91440" algn="just" eaLnBrk="1" fontAlgn="auto" hangingPunct="1">
              <a:defRPr/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iberation Serif"/>
              </a:rPr>
              <a:t> </a:t>
            </a: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  <a:latin typeface="Liberation Serif"/>
              <a:ea typeface="Liberation Serif"/>
            </a:endParaRPr>
          </a:p>
          <a:p>
            <a:pPr marL="91440" indent="-91440" algn="just" eaLnBrk="1" fontAlgn="auto" hangingPunct="1">
              <a:defRPr/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iberation Serif"/>
              </a:rPr>
              <a:t>Il focus su esiti e processi è in linea con gli Indirizzi per la valutazione approvati con delibera n. 645/2017, i quali sottolineano l’importanza di declinare gli strumenti di valutazione in base a ciò che si intende valutare. </a:t>
            </a: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  <a:latin typeface="Liberation Serif"/>
              <a:ea typeface="Liberation Serif"/>
            </a:endParaRPr>
          </a:p>
          <a:p>
            <a:pPr marL="355600" indent="-355600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iberation Serif"/>
              </a:rPr>
              <a:t>Non è possibile pertanto offrire un solo set di metriche in grado di misurare processi ed esiti per tutti i servizi e per tutte le aggregazioni funzionali e che siano standardizzabili. Infatti “</a:t>
            </a:r>
            <a:r>
              <a:rPr lang="it-IT" sz="1800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iberation Serif"/>
              </a:rPr>
              <a:t>esiste unanime orientamento nel sostenere che la specificità degli interventi, la peculiarità degli obiettivi, dei contesti e degli stakeholder coinvolti sono elementi che rendono non standardizzabile l’utilizzo di un unico strumento valutativo</a:t>
            </a:r>
            <a:r>
              <a:rPr lang="it-IT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iberation Serif"/>
              </a:rPr>
              <a:t>”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iberation Serif"/>
              </a:rPr>
              <a:t> 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Delibera 645 del 2017 Indirizzi per la valutazione  ai sensi della legge provinciale sulle politiche sociali n. 13 del 2007,  pagina 19</a:t>
            </a:r>
          </a:p>
        </p:txBody>
      </p:sp>
      <p:sp>
        <p:nvSpPr>
          <p:cNvPr id="5" name="Rettangolo 4">
            <a:extLst>
              <a:ext uri="{FF2B5EF4-FFF2-40B4-BE49-F238E27FC236}"/>
            </a:extLst>
          </p:cNvPr>
          <p:cNvSpPr/>
          <p:nvPr/>
        </p:nvSpPr>
        <p:spPr>
          <a:xfrm>
            <a:off x="9703" y="1615736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2. IL FRAMEWORK DI VALUTAZIONE </a:t>
            </a:r>
          </a:p>
        </p:txBody>
      </p:sp>
      <p:sp>
        <p:nvSpPr>
          <p:cNvPr id="7" name="Rettangolo 6">
            <a:extLst>
              <a:ext uri="{FF2B5EF4-FFF2-40B4-BE49-F238E27FC236}"/>
            </a:extLst>
          </p:cNvPr>
          <p:cNvSpPr/>
          <p:nvPr/>
        </p:nvSpPr>
        <p:spPr>
          <a:xfrm>
            <a:off x="9614" y="0"/>
            <a:ext cx="390615" cy="16157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1. LA VALUTAZIONE IN AMBITO SOCIALE</a:t>
            </a:r>
          </a:p>
        </p:txBody>
      </p:sp>
      <p:sp>
        <p:nvSpPr>
          <p:cNvPr id="8" name="Rettangolo 7">
            <a:extLst>
              <a:ext uri="{FF2B5EF4-FFF2-40B4-BE49-F238E27FC236}"/>
            </a:extLst>
          </p:cNvPr>
          <p:cNvSpPr/>
          <p:nvPr/>
        </p:nvSpPr>
        <p:spPr>
          <a:xfrm>
            <a:off x="9613" y="482464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Q&amp;A</a:t>
            </a:r>
          </a:p>
        </p:txBody>
      </p:sp>
      <p:sp>
        <p:nvSpPr>
          <p:cNvPr id="9" name="Rettangolo 8">
            <a:extLst>
              <a:ext uri="{FF2B5EF4-FFF2-40B4-BE49-F238E27FC236}"/>
            </a:extLst>
          </p:cNvPr>
          <p:cNvSpPr/>
          <p:nvPr/>
        </p:nvSpPr>
        <p:spPr>
          <a:xfrm>
            <a:off x="9614" y="324349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3. RIFLESSIONI FINALI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FUNZIONI E MANDATO DEL NUCLEO DI VALUTAZIONE</a:t>
            </a:r>
          </a:p>
        </p:txBody>
      </p:sp>
      <p:sp>
        <p:nvSpPr>
          <p:cNvPr id="2150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361950" eaLnBrk="1" hangingPunct="1">
              <a:buFont typeface="Wingdings" pitchFamily="2" charset="2"/>
              <a:buChar char="Ø"/>
            </a:pPr>
            <a:r>
              <a:rPr lang="it-IT" sz="1800" smtClean="0">
                <a:latin typeface="Arial" charset="0"/>
                <a:ea typeface="Liberation Serif" pitchFamily="18" charset="0"/>
                <a:cs typeface="Liberation Serif" pitchFamily="18" charset="0"/>
              </a:rPr>
              <a:t>Il mandato assegnato al Nucleo di Valutazione per la precedente Legislatura è stato quello di </a:t>
            </a:r>
            <a:r>
              <a:rPr lang="it-IT" sz="1800" b="1" smtClean="0">
                <a:latin typeface="Arial" charset="0"/>
                <a:ea typeface="Liberation Serif" pitchFamily="18" charset="0"/>
                <a:cs typeface="Liberation Serif" pitchFamily="18" charset="0"/>
              </a:rPr>
              <a:t>elaborare un modello di valutazione </a:t>
            </a:r>
            <a:r>
              <a:rPr lang="it-IT" sz="1800" smtClean="0">
                <a:latin typeface="Arial" charset="0"/>
                <a:ea typeface="Liberation Serif" pitchFamily="18" charset="0"/>
                <a:cs typeface="Liberation Serif" pitchFamily="18" charset="0"/>
              </a:rPr>
              <a:t>comprensivo di metodi e strumenti per la misurazione dell’impatto dei servizi socio-assistenziali erogati, con particolare riferimento </a:t>
            </a:r>
            <a:r>
              <a:rPr lang="it-IT" sz="1800" b="1" smtClean="0">
                <a:latin typeface="Arial" charset="0"/>
                <a:ea typeface="Liberation Serif" pitchFamily="18" charset="0"/>
                <a:cs typeface="Liberation Serif" pitchFamily="18" charset="0"/>
              </a:rPr>
              <a:t>all’efficacia della risposta ai bisogni espressi</a:t>
            </a:r>
            <a:r>
              <a:rPr lang="it-IT" sz="1800" smtClean="0">
                <a:latin typeface="Arial" charset="0"/>
                <a:ea typeface="Liberation Serif" pitchFamily="18" charset="0"/>
                <a:cs typeface="Liberation Serif" pitchFamily="18" charset="0"/>
              </a:rPr>
              <a:t> e </a:t>
            </a:r>
            <a:r>
              <a:rPr lang="it-IT" sz="1800" b="1" smtClean="0">
                <a:latin typeface="Arial" charset="0"/>
                <a:ea typeface="Liberation Serif" pitchFamily="18" charset="0"/>
                <a:cs typeface="Liberation Serif" pitchFamily="18" charset="0"/>
              </a:rPr>
              <a:t>all’efficienza delle risorse impiegate</a:t>
            </a:r>
          </a:p>
          <a:p>
            <a:pPr marL="361950" indent="-361950" eaLnBrk="1" hangingPunct="1">
              <a:buFont typeface="Wingdings" pitchFamily="2" charset="2"/>
              <a:buChar char="Ø"/>
            </a:pPr>
            <a:r>
              <a:rPr lang="it-IT" sz="1800" smtClean="0">
                <a:latin typeface="Arial" charset="0"/>
                <a:ea typeface="Liberation Serif" pitchFamily="18" charset="0"/>
                <a:cs typeface="Liberation Serif" pitchFamily="18" charset="0"/>
              </a:rPr>
              <a:t>Il modello di valutazione richiesto </a:t>
            </a:r>
            <a:r>
              <a:rPr lang="it-IT" sz="1800" b="1" u="sng" smtClean="0">
                <a:latin typeface="Arial" charset="0"/>
                <a:ea typeface="Liberation Serif" pitchFamily="18" charset="0"/>
                <a:cs typeface="Liberation Serif" pitchFamily="18" charset="0"/>
              </a:rPr>
              <a:t>doveva integrarsi quanto più possibile all’interno di pratiche e procedure già in essere nell’organizzazione dei servizi e negli enti</a:t>
            </a:r>
            <a:r>
              <a:rPr lang="it-IT" sz="1800" smtClean="0">
                <a:latin typeface="Arial" charset="0"/>
                <a:ea typeface="Liberation Serif" pitchFamily="18" charset="0"/>
                <a:cs typeface="Liberation Serif" pitchFamily="18" charset="0"/>
              </a:rPr>
              <a:t>. Per tale ragione il Nucleo di Valutazione è partito dalle premesse individuate per la costruzione di un «Framework» o Quadro di Riferimento per la  valutazione dei servizi socio-assistenziali applicabile in Provincia di Trento</a:t>
            </a:r>
            <a:endParaRPr lang="it-IT" sz="180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5" name="Rettangolo 4">
            <a:extLst>
              <a:ext uri="{FF2B5EF4-FFF2-40B4-BE49-F238E27FC236}"/>
            </a:extLst>
          </p:cNvPr>
          <p:cNvSpPr/>
          <p:nvPr/>
        </p:nvSpPr>
        <p:spPr>
          <a:xfrm>
            <a:off x="9703" y="1615736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2. IL FRAMEWORK DI VALUTAZIONE </a:t>
            </a:r>
          </a:p>
        </p:txBody>
      </p:sp>
      <p:sp>
        <p:nvSpPr>
          <p:cNvPr id="7" name="Rettangolo 6">
            <a:extLst>
              <a:ext uri="{FF2B5EF4-FFF2-40B4-BE49-F238E27FC236}"/>
            </a:extLst>
          </p:cNvPr>
          <p:cNvSpPr/>
          <p:nvPr/>
        </p:nvSpPr>
        <p:spPr>
          <a:xfrm>
            <a:off x="9614" y="0"/>
            <a:ext cx="390615" cy="16157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1. LA VALUTAZIONE IN AMBITO SOCIALE</a:t>
            </a:r>
          </a:p>
        </p:txBody>
      </p:sp>
      <p:sp>
        <p:nvSpPr>
          <p:cNvPr id="8" name="Rettangolo 7">
            <a:extLst>
              <a:ext uri="{FF2B5EF4-FFF2-40B4-BE49-F238E27FC236}"/>
            </a:extLst>
          </p:cNvPr>
          <p:cNvSpPr/>
          <p:nvPr/>
        </p:nvSpPr>
        <p:spPr>
          <a:xfrm>
            <a:off x="9613" y="482464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Q&amp;A</a:t>
            </a:r>
          </a:p>
        </p:txBody>
      </p:sp>
      <p:sp>
        <p:nvSpPr>
          <p:cNvPr id="9" name="Rettangolo 8">
            <a:extLst>
              <a:ext uri="{FF2B5EF4-FFF2-40B4-BE49-F238E27FC236}"/>
            </a:extLst>
          </p:cNvPr>
          <p:cNvSpPr/>
          <p:nvPr/>
        </p:nvSpPr>
        <p:spPr>
          <a:xfrm>
            <a:off x="9614" y="324349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3. RIFLESSIONI FINALI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32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rgbClr val="FFFFFF"/>
              </a:solidFill>
            </a:endParaRPr>
          </a:p>
        </p:txBody>
      </p:sp>
      <p:pic>
        <p:nvPicPr>
          <p:cNvPr id="22531" name="Immagine 3" descr="Un primo piano di un pezzo di carta con una matita sopra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88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ttangolo 34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912100" y="1238250"/>
            <a:ext cx="3636963" cy="43561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1474788"/>
            <a:ext cx="3214687" cy="29019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dirty="0">
                <a:solidFill>
                  <a:schemeClr val="tx1"/>
                </a:solidFill>
              </a:rPr>
              <a:t>Il framework di valutazione dei servizi</a:t>
            </a:r>
          </a:p>
        </p:txBody>
      </p:sp>
      <p:sp>
        <p:nvSpPr>
          <p:cNvPr id="3" name="Sottotitolo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8000" y="4608513"/>
            <a:ext cx="3205163" cy="774700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defRPr/>
            </a:pPr>
            <a:endParaRPr lang="it-IT" sz="1600" dirty="0"/>
          </a:p>
        </p:txBody>
      </p:sp>
      <p:cxnSp>
        <p:nvCxnSpPr>
          <p:cNvPr id="37" name="Connettore diritto 36">
            <a:extLst>
              <a:ext uri="{FF2B5EF4-FFF2-40B4-BE49-F238E27FC236}"/>
              <a:ext uri="{C183D7F6-B498-43B3-948B-1728B52AA6E4}"/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175625" y="4508500"/>
            <a:ext cx="310991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tangolo 38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it-IT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IL PROCESSO DI COSTRUZIONE DEL FRAMEWORK</a:t>
            </a:r>
          </a:p>
        </p:txBody>
      </p:sp>
      <p:sp>
        <p:nvSpPr>
          <p:cNvPr id="11" name="Rettangolo 10">
            <a:extLst>
              <a:ext uri="{FF2B5EF4-FFF2-40B4-BE49-F238E27FC236}"/>
            </a:extLst>
          </p:cNvPr>
          <p:cNvSpPr/>
          <p:nvPr/>
        </p:nvSpPr>
        <p:spPr>
          <a:xfrm>
            <a:off x="9614" y="0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1. LA VALUTAZIONE IN AMBITO SOCIALE</a:t>
            </a:r>
          </a:p>
        </p:txBody>
      </p:sp>
      <p:sp>
        <p:nvSpPr>
          <p:cNvPr id="4" name="Rettangolo 3">
            <a:extLst>
              <a:ext uri="{FF2B5EF4-FFF2-40B4-BE49-F238E27FC236}"/>
            </a:extLst>
          </p:cNvPr>
          <p:cNvSpPr/>
          <p:nvPr/>
        </p:nvSpPr>
        <p:spPr>
          <a:xfrm>
            <a:off x="9703" y="1615736"/>
            <a:ext cx="390615" cy="16157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2. IL FRAMEWORK: contenuti </a:t>
            </a:r>
          </a:p>
        </p:txBody>
      </p:sp>
      <p:graphicFrame>
        <p:nvGraphicFramePr>
          <p:cNvPr id="5" name="Diagramma 4">
            <a:extLst>
              <a:ext uri="{FF2B5EF4-FFF2-40B4-BE49-F238E27FC236}"/>
            </a:extLst>
          </p:cNvPr>
          <p:cNvGraphicFramePr/>
          <p:nvPr/>
        </p:nvGraphicFramePr>
        <p:xfrm>
          <a:off x="682593" y="888341"/>
          <a:ext cx="1092052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tangolo 5">
            <a:extLst>
              <a:ext uri="{FF2B5EF4-FFF2-40B4-BE49-F238E27FC236}"/>
            </a:extLst>
          </p:cNvPr>
          <p:cNvSpPr/>
          <p:nvPr/>
        </p:nvSpPr>
        <p:spPr>
          <a:xfrm>
            <a:off x="9613" y="482464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Q&amp;A</a:t>
            </a:r>
          </a:p>
        </p:txBody>
      </p:sp>
      <p:sp>
        <p:nvSpPr>
          <p:cNvPr id="7" name="Rettangolo 6">
            <a:extLst>
              <a:ext uri="{FF2B5EF4-FFF2-40B4-BE49-F238E27FC236}"/>
            </a:extLst>
          </p:cNvPr>
          <p:cNvSpPr/>
          <p:nvPr/>
        </p:nvSpPr>
        <p:spPr>
          <a:xfrm>
            <a:off x="9614" y="3243494"/>
            <a:ext cx="390615" cy="1615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3. RIFLESSIONI FINALI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44285927_TF22712842.potx" id="{64CE9582-83B2-442D-A4B8-71ED9C4455C7}" vid="{8C0DD338-5A2A-4FFB-B9B7-80219EAC3AF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3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4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5.xml><?xml version="1.0" encoding="utf-8"?>
<a:themeOverride xmlns:a="http://schemas.openxmlformats.org/drawingml/2006/main">
  <a:clrScheme name="Custom 34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EC7016"/>
    </a:accent1>
    <a:accent2>
      <a:srgbClr val="F8931D"/>
    </a:accent2>
    <a:accent3>
      <a:srgbClr val="CE8D3E"/>
    </a:accent3>
    <a:accent4>
      <a:srgbClr val="E64823"/>
    </a:accent4>
    <a:accent5>
      <a:srgbClr val="FFCA08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6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1996</Words>
  <Application>Microsoft Office PowerPoint</Application>
  <PresentationFormat>Personalizzato</PresentationFormat>
  <Paragraphs>248</Paragraphs>
  <Slides>34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Modello struttura</vt:lpstr>
      </vt:variant>
      <vt:variant>
        <vt:i4>6</vt:i4>
      </vt:variant>
      <vt:variant>
        <vt:lpstr>Titoli diapositive</vt:lpstr>
      </vt:variant>
      <vt:variant>
        <vt:i4>34</vt:i4>
      </vt:variant>
    </vt:vector>
  </HeadingPairs>
  <TitlesOfParts>
    <vt:vector size="47" baseType="lpstr">
      <vt:lpstr>Arial</vt:lpstr>
      <vt:lpstr>Bookman Old Style</vt:lpstr>
      <vt:lpstr>Franklin Gothic Book</vt:lpstr>
      <vt:lpstr>Calibri</vt:lpstr>
      <vt:lpstr>Liberation Serif</vt:lpstr>
      <vt:lpstr>Times New Roman</vt:lpstr>
      <vt:lpstr>Wingdings</vt:lpstr>
      <vt:lpstr>1_RetrospectVTI</vt:lpstr>
      <vt:lpstr>1_RetrospectVTI</vt:lpstr>
      <vt:lpstr>1_RetrospectVTI</vt:lpstr>
      <vt:lpstr>1_RetrospectVTI</vt:lpstr>
      <vt:lpstr>1_RetrospectVTI</vt:lpstr>
      <vt:lpstr>1_RetrospectVTI</vt:lpstr>
      <vt:lpstr>Incontro Consulta-Nucleo di valutazione</vt:lpstr>
      <vt:lpstr>Agenda</vt:lpstr>
      <vt:lpstr>La valutazione in ambito sociale</vt:lpstr>
      <vt:lpstr>L’OGGETTO DELLA VALUTAZIONE IN AMBITO SOCIALE</vt:lpstr>
      <vt:lpstr>LE FASI DELLA VALUTAZIONE IN AMBITO SOCIALE</vt:lpstr>
      <vt:lpstr>VALUTAZIONE DEL PROCESSO E VALUTAZIONE DEGLI ESITI</vt:lpstr>
      <vt:lpstr>FUNZIONI E MANDATO DEL NUCLEO DI VALUTAZIONE</vt:lpstr>
      <vt:lpstr>Il framework di valutazione dei servizi</vt:lpstr>
      <vt:lpstr>IL PROCESSO DI COSTRUZIONE DEL FRAMEWORK</vt:lpstr>
      <vt:lpstr>ESPERIENZE DI VALUTAZIONE IN AMBITO SOCIALE</vt:lpstr>
      <vt:lpstr>ESPERIENZE DI VALUTAZIONE IN AMBITO SOCIALE</vt:lpstr>
      <vt:lpstr>COSTRUZIONE DEL MODELLO DI VALUTAZIONE: OGGETTO E LIVELLO DI ANALISI</vt:lpstr>
      <vt:lpstr>ARTICOLAZIONE DEL CATALOGO DEI SERVIZI SOCIO-ASSISTENZIALI </vt:lpstr>
      <vt:lpstr>NOTA</vt:lpstr>
      <vt:lpstr>COSTRUZIONE DEL FRAMEWORK DI VALUTAZIONE: IL FOCUS DELL’ANALISI</vt:lpstr>
      <vt:lpstr>COSTRUZIONE DEL FRAMEWORK DI VALUTAZIONE: I TRE CRITERI DI VALUTAZIONE</vt:lpstr>
      <vt:lpstr>CRITERIO DI VALUTAZIONE 1: EFFICACIA</vt:lpstr>
      <vt:lpstr>CRITERIO DI VALUTAZIONE 2: EFFICIENZA</vt:lpstr>
      <vt:lpstr>CRITERIO DI VALUTAZIONE 3: ADEGUATEZZA  </vt:lpstr>
      <vt:lpstr>UNA SINTESI DEI CRITERI</vt:lpstr>
      <vt:lpstr>COSTRUZIONE DEL MODELLO DI VALUTAZIONE: OBIETTIVI, DIMENSIONI ED ELEMENTI DI VALUTAZIONE</vt:lpstr>
      <vt:lpstr>COSTRUZIONE DEL MODELLO DI VALUTAZIONE: OBIETTIVI, DIMENSIONI ED ELEMENTI DI VALUTAZIONE</vt:lpstr>
      <vt:lpstr>OBIETTIVI, DIMENSIONI ED ELEMENTI DI VALUTAZIONE  EFFICACIA</vt:lpstr>
      <vt:lpstr>OBIETTIVI, DIMENSIONI ED ELEMENTI DI VALUTAZIONE  EFFICIENZA</vt:lpstr>
      <vt:lpstr>OBIETTIVI, DIMENSIONI ED ELEMENTI DI VALUTAZIONE  ADEGUATEZZA</vt:lpstr>
      <vt:lpstr>NOTA</vt:lpstr>
      <vt:lpstr>ESITO CONFRONTO CON COMITATO DI PROGRAMMAZIONE</vt:lpstr>
      <vt:lpstr>ESITO CONFRONTO CON COMITATO DI PROGRAMMAZIONE</vt:lpstr>
      <vt:lpstr>Riflessioni conclusive</vt:lpstr>
      <vt:lpstr>RIFLESSIONI CONCLUSIVE</vt:lpstr>
      <vt:lpstr>RIFLESSIONI CONCLUSIVE </vt:lpstr>
      <vt:lpstr>MODALITA’ DI LAVORO PER IL FUTURO</vt:lpstr>
      <vt:lpstr>Grazie per la vostra attenzione</vt:lpstr>
      <vt:lpstr>Diapositiva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Lorem Ipsum</dc:title>
  <dc:creator>Costa Ericka</dc:creator>
  <cp:lastModifiedBy>PR43788</cp:lastModifiedBy>
  <cp:revision>181</cp:revision>
  <cp:lastPrinted>2023-06-29T11:02:40Z</cp:lastPrinted>
  <dcterms:created xsi:type="dcterms:W3CDTF">2022-11-08T14:40:12Z</dcterms:created>
  <dcterms:modified xsi:type="dcterms:W3CDTF">2025-02-03T08:48:13Z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Status">
    <vt:lpwstr>Not started</vt:lpwstr>
  </property>
  <property fmtid="{D5CDD505-2E9C-101B-9397-08002B2CF9AE}" pid="4" name="MediaServiceKeyPoints">
    <vt:lpwstr/>
  </property>
</Properties>
</file>